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handoutMasterIdLst>
    <p:handoutMasterId r:id="rId61"/>
  </p:handoutMasterIdLst>
  <p:sldIdLst>
    <p:sldId id="441" r:id="rId2"/>
    <p:sldId id="442" r:id="rId3"/>
    <p:sldId id="443" r:id="rId4"/>
    <p:sldId id="444" r:id="rId5"/>
    <p:sldId id="445" r:id="rId6"/>
    <p:sldId id="446" r:id="rId7"/>
    <p:sldId id="447" r:id="rId8"/>
    <p:sldId id="448" r:id="rId9"/>
    <p:sldId id="449" r:id="rId10"/>
    <p:sldId id="450" r:id="rId11"/>
    <p:sldId id="451" r:id="rId12"/>
    <p:sldId id="452" r:id="rId13"/>
    <p:sldId id="453" r:id="rId14"/>
    <p:sldId id="454" r:id="rId15"/>
    <p:sldId id="455" r:id="rId16"/>
    <p:sldId id="457" r:id="rId17"/>
    <p:sldId id="458" r:id="rId18"/>
    <p:sldId id="459" r:id="rId19"/>
    <p:sldId id="460" r:id="rId20"/>
    <p:sldId id="461" r:id="rId21"/>
    <p:sldId id="462" r:id="rId22"/>
    <p:sldId id="463" r:id="rId23"/>
    <p:sldId id="464" r:id="rId24"/>
    <p:sldId id="465" r:id="rId25"/>
    <p:sldId id="466" r:id="rId26"/>
    <p:sldId id="467" r:id="rId27"/>
    <p:sldId id="468" r:id="rId28"/>
    <p:sldId id="471" r:id="rId29"/>
    <p:sldId id="472" r:id="rId30"/>
    <p:sldId id="473" r:id="rId31"/>
    <p:sldId id="474" r:id="rId32"/>
    <p:sldId id="469" r:id="rId33"/>
    <p:sldId id="470" r:id="rId34"/>
    <p:sldId id="475" r:id="rId35"/>
    <p:sldId id="476" r:id="rId36"/>
    <p:sldId id="477" r:id="rId37"/>
    <p:sldId id="478" r:id="rId38"/>
    <p:sldId id="479" r:id="rId39"/>
    <p:sldId id="480" r:id="rId40"/>
    <p:sldId id="481" r:id="rId41"/>
    <p:sldId id="482" r:id="rId42"/>
    <p:sldId id="484" r:id="rId43"/>
    <p:sldId id="485" r:id="rId44"/>
    <p:sldId id="486" r:id="rId45"/>
    <p:sldId id="487" r:id="rId46"/>
    <p:sldId id="488" r:id="rId47"/>
    <p:sldId id="492" r:id="rId48"/>
    <p:sldId id="493" r:id="rId49"/>
    <p:sldId id="494" r:id="rId50"/>
    <p:sldId id="489" r:id="rId51"/>
    <p:sldId id="490" r:id="rId52"/>
    <p:sldId id="495" r:id="rId53"/>
    <p:sldId id="496" r:id="rId54"/>
    <p:sldId id="497" r:id="rId55"/>
    <p:sldId id="498" r:id="rId56"/>
    <p:sldId id="499" r:id="rId57"/>
    <p:sldId id="500" r:id="rId58"/>
    <p:sldId id="269" r:id="rId59"/>
  </p:sldIdLst>
  <p:sldSz cx="18288000" cy="10287000"/>
  <p:notesSz cx="6858000" cy="9144000"/>
  <p:embeddedFontLst>
    <p:embeddedFont>
      <p:font typeface="Cambria Math" panose="02040503050406030204" pitchFamily="18" charset="0"/>
      <p:regular r:id="rId62"/>
    </p:embeddedFont>
    <p:embeddedFont>
      <p:font typeface="Montserrat Classic Bold" panose="020B0604020202020204" charset="0"/>
      <p:regular r:id="rId63"/>
      <p:bold r:id="rId64"/>
    </p:embeddedFont>
    <p:embeddedFont>
      <p:font typeface="Oswald" panose="00000500000000000000" pitchFamily="2" charset="0"/>
      <p:regular r:id="rId65"/>
      <p:bold r:id="rId66"/>
      <p:boldItalic r:id="rId67"/>
    </p:embeddedFont>
    <p:embeddedFont>
      <p:font typeface="Oswald Bold" panose="00000800000000000000" charset="0"/>
      <p:regular r:id="rId68"/>
      <p:bold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5053" autoAdjust="0"/>
  </p:normalViewPr>
  <p:slideViewPr>
    <p:cSldViewPr showGuides="1">
      <p:cViewPr>
        <p:scale>
          <a:sx n="10" d="100"/>
          <a:sy n="10" d="100"/>
        </p:scale>
        <p:origin x="3250" y="12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7/2/2024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5000"/>
    </mc:Choice>
    <mc:Fallback xmlns="">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17/06/relationships/model3d" Target="../media/model3d5.glb"/><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17/06/relationships/model3d" Target="../media/model3d5.glb"/><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17/06/relationships/model3d" Target="../media/model3d5.glb"/><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17/06/relationships/model3d" Target="../media/model3d5.glb"/><Relationship Id="rId4" Type="http://schemas.openxmlformats.org/officeDocument/2006/relationships/image" Target="../media/image22.png"/><Relationship Id="rId9" Type="http://schemas.openxmlformats.org/officeDocument/2006/relationships/image" Target="../media/image1110.png"/></Relationships>
</file>

<file path=ppt/slides/_rels/slide14.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17/06/relationships/model3d" Target="../media/model3d5.glb"/><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17/06/relationships/model3d" Target="../media/model3d5.glb"/><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microsoft.com/office/2017/06/relationships/model3d" Target="../media/model3d5.glb"/><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17/06/relationships/model3d" Target="../media/model3d5.glb"/><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17/06/relationships/model3d" Target="../media/model3d5.glb"/><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17/06/relationships/model3d" Target="../media/model3d5.glb"/><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17/06/relationships/model3d" Target="../media/model3d2.glb"/><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170.png"/><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17/06/relationships/model3d" Target="../media/model3d5.glb"/><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17/06/relationships/model3d" Target="../media/model3d5.glb"/><Relationship Id="rId4" Type="http://schemas.openxmlformats.org/officeDocument/2006/relationships/image" Target="../media/image25.png"/><Relationship Id="rId9" Type="http://schemas.openxmlformats.org/officeDocument/2006/relationships/image" Target="../media/image1180.png"/></Relationships>
</file>

<file path=ppt/slides/_rels/slide22.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1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microsoft.com/office/2017/06/relationships/model3d" Target="../media/model3d6.glb"/><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17/06/relationships/model3d" Target="../media/model3d7.glb"/><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17/06/relationships/model3d" Target="../media/model3d7.glb"/><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6.png"/><Relationship Id="rId5" Type="http://schemas.microsoft.com/office/2017/06/relationships/model3d" Target="../media/model3d7.glb"/><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microsoft.com/office/2017/06/relationships/model3d" Target="../media/model3d7.glb"/><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microsoft.com/office/2017/06/relationships/model3d" Target="../media/model3d6.glb"/><Relationship Id="rId7" Type="http://schemas.openxmlformats.org/officeDocument/2006/relationships/image" Target="../media/image38.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microsoft.com/office/2017/06/relationships/model3d" Target="../media/model3d7.glb"/><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7/06/relationships/model3d" Target="../media/model3d1.glb"/><Relationship Id="rId7" Type="http://schemas.microsoft.com/office/2017/06/relationships/model3d" Target="../media/model3d2.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17/06/relationships/model3d" Target="../media/model3d3.glb"/><Relationship Id="rId10" Type="http://schemas.openxmlformats.org/officeDocument/2006/relationships/image" Target="../media/image10.png"/><Relationship Id="rId4" Type="http://schemas.openxmlformats.org/officeDocument/2006/relationships/image" Target="../media/image7.png"/><Relationship Id="rId9" Type="http://schemas.microsoft.com/office/2017/06/relationships/model3d" Target="../media/model3d4.glb"/></Relationships>
</file>

<file path=ppt/slides/_rels/slide30.xml.rels><?xml version="1.0" encoding="UTF-8" standalone="yes"?>
<Relationships xmlns="http://schemas.openxmlformats.org/package/2006/relationships"><Relationship Id="rId3" Type="http://schemas.microsoft.com/office/2017/06/relationships/model3d" Target="../media/model3d6.glb"/><Relationship Id="rId7" Type="http://schemas.openxmlformats.org/officeDocument/2006/relationships/image" Target="../media/image39.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microsoft.com/office/2017/06/relationships/model3d" Target="../media/model3d7.glb"/><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microsoft.com/office/2017/06/relationships/model3d" Target="../media/model3d6.glb"/><Relationship Id="rId7" Type="http://schemas.openxmlformats.org/officeDocument/2006/relationships/image" Target="../media/image39.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microsoft.com/office/2017/06/relationships/model3d" Target="../media/model3d7.glb"/><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png"/><Relationship Id="rId5" Type="http://schemas.microsoft.com/office/2017/06/relationships/model3d" Target="../media/model3d7.glb"/><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7.xml"/><Relationship Id="rId7" Type="http://schemas.microsoft.com/office/2017/06/relationships/model3d" Target="../media/model3d7.glb"/><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microsoft.com/office/2017/06/relationships/model3d" Target="../media/model3d6.glb"/><Relationship Id="rId4" Type="http://schemas.openxmlformats.org/officeDocument/2006/relationships/image" Target="../media/image3.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2.png"/><Relationship Id="rId4" Type="http://schemas.microsoft.com/office/2017/06/relationships/model3d" Target="../media/model3d4.glb"/></Relationships>
</file>

<file path=ppt/slides/_rels/slide35.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3.png"/><Relationship Id="rId4" Type="http://schemas.microsoft.com/office/2017/06/relationships/model3d" Target="../media/model3d4.glb"/></Relationships>
</file>

<file path=ppt/slides/_rels/slide36.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4.png"/><Relationship Id="rId4" Type="http://schemas.microsoft.com/office/2017/06/relationships/model3d" Target="../media/model3d4.glb"/></Relationships>
</file>

<file path=ppt/slides/_rels/slide37.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microsoft.com/office/2017/06/relationships/model3d" Target="../media/model3d8.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microsoft.com/office/2017/06/relationships/model3d" Target="../media/model3d8.glb"/><Relationship Id="rId7" Type="http://schemas.openxmlformats.org/officeDocument/2006/relationships/image" Target="../media/image1450.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microsoft.com/office/2017/06/relationships/model3d" Target="../media/model3d8.glb"/><Relationship Id="rId7" Type="http://schemas.openxmlformats.org/officeDocument/2006/relationships/image" Target="../media/image1460.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microsoft.com/office/2017/06/relationships/model3d" Target="../media/model3d8.glb"/><Relationship Id="rId7" Type="http://schemas.openxmlformats.org/officeDocument/2006/relationships/image" Target="../media/image147.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microsoft.com/office/2017/06/relationships/model3d" Target="../media/model3d8.glb"/><Relationship Id="rId7" Type="http://schemas.openxmlformats.org/officeDocument/2006/relationships/image" Target="../media/image148.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microsoft.com/office/2017/06/relationships/model3d" Target="../media/model3d8.glb"/><Relationship Id="rId7"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7.xml"/><Relationship Id="rId6" Type="http://schemas.microsoft.com/office/2017/06/relationships/model3d" Target="../media/model3d9.glb"/><Relationship Id="rId5" Type="http://schemas.openxmlformats.org/officeDocument/2006/relationships/image" Target="../media/image3.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microsoft.com/office/2017/06/relationships/model3d" Target="../media/model3d8.glb"/><Relationship Id="rId7"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7.xml"/><Relationship Id="rId6" Type="http://schemas.microsoft.com/office/2017/06/relationships/model3d" Target="../media/model3d9.glb"/><Relationship Id="rId5" Type="http://schemas.openxmlformats.org/officeDocument/2006/relationships/image" Target="../media/image3.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8" Type="http://schemas.microsoft.com/office/2017/06/relationships/model3d" Target="../media/model3d9.glb"/><Relationship Id="rId3" Type="http://schemas.microsoft.com/office/2017/06/relationships/model3d" Target="../media/model3d8.glb"/><Relationship Id="rId7" Type="http://schemas.openxmlformats.org/officeDocument/2006/relationships/image" Target="../media/image151.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9.png"/><Relationship Id="rId9"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microsoft.com/office/2017/06/relationships/model3d" Target="../media/model3d8.glb"/><Relationship Id="rId7" Type="http://schemas.openxmlformats.org/officeDocument/2006/relationships/image" Target="../media/image1510.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microsoft.com/office/2017/06/relationships/model3d" Target="../media/model3d10.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microsoft.com/office/2017/06/relationships/model3d" Target="../media/model3d10.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156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4.png"/><Relationship Id="rId5" Type="http://schemas.microsoft.com/office/2017/06/relationships/model3d" Target="../media/model3d11.glb"/><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17/06/relationships/model3d" Target="../media/model3d11.glb"/><Relationship Id="rId5" Type="http://schemas.openxmlformats.org/officeDocument/2006/relationships/image" Target="../media/image53.png"/><Relationship Id="rId4" Type="http://schemas.microsoft.com/office/2017/06/relationships/model3d" Target="../media/model3d3.glb"/></Relationships>
</file>

<file path=ppt/slides/_rels/slide57.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4.png"/><Relationship Id="rId5" Type="http://schemas.microsoft.com/office/2017/06/relationships/model3d" Target="../media/model3d11.glb"/><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720102" y="3030981"/>
            <a:ext cx="13967698" cy="3445110"/>
          </a:xfrm>
          <a:prstGeom prst="rect">
            <a:avLst/>
          </a:prstGeom>
        </p:spPr>
        <p:txBody>
          <a:bodyPr wrap="square" lIns="0" tIns="0" rIns="0" bIns="0" rtlCol="0" anchor="t">
            <a:spAutoFit/>
          </a:bodyPr>
          <a:lstStyle/>
          <a:p>
            <a:pPr>
              <a:lnSpc>
                <a:spcPts val="13950"/>
              </a:lnSpc>
            </a:pPr>
            <a:r>
              <a:rPr lang="en-US" sz="10105" spc="990" dirty="0">
                <a:solidFill>
                  <a:srgbClr val="FFFFFF"/>
                </a:solidFill>
                <a:latin typeface="Oswald Bold" panose="00000800000000000000"/>
              </a:rPr>
              <a:t>Real Robot Implementation</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4212068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87289-50E0-92F1-71B5-A5FAFF6A5710}"/>
              </a:ext>
            </a:extLst>
          </p:cNvPr>
          <p:cNvSpPr txBox="1"/>
          <p:nvPr/>
        </p:nvSpPr>
        <p:spPr>
          <a:xfrm>
            <a:off x="1219200" y="2324100"/>
            <a:ext cx="14020800" cy="1754326"/>
          </a:xfrm>
          <a:prstGeom prst="rect">
            <a:avLst/>
          </a:prstGeom>
          <a:noFill/>
        </p:spPr>
        <p:txBody>
          <a:bodyPr wrap="square" rtlCol="0">
            <a:spAutoFit/>
          </a:bodyPr>
          <a:lstStyle/>
          <a:p>
            <a:pPr marL="1143000" lvl="1" indent="-685800">
              <a:buFont typeface="Arial" panose="020B0604020202020204" pitchFamily="34" charset="0"/>
              <a:buChar char="•"/>
            </a:pPr>
            <a:r>
              <a:rPr lang="en-US" sz="5400" dirty="0">
                <a:latin typeface="Oswald" panose="020F0502020204030204" pitchFamily="2" charset="0"/>
              </a:rPr>
              <a:t>Accelerometer</a:t>
            </a:r>
          </a:p>
          <a:p>
            <a:pPr lvl="1"/>
            <a:r>
              <a:rPr lang="en-US" sz="5400" dirty="0">
                <a:latin typeface="Oswald" panose="020F0502020204030204" pitchFamily="2" charset="0"/>
              </a:rPr>
              <a:t>It used for measuring acceleration on linear axis</a:t>
            </a:r>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extLst>
                  <p:ext uri="{D42A27DB-BD31-4B8C-83A1-F6EECF244321}">
                    <p14:modId xmlns:p14="http://schemas.microsoft.com/office/powerpoint/2010/main" val="2869762937"/>
                  </p:ext>
                </p:extLst>
              </p:nvPr>
            </p:nvGraphicFramePr>
            <p:xfrm>
              <a:off x="2177852" y="6769481"/>
              <a:ext cx="6051748" cy="1017104"/>
            </p:xfrm>
            <a:graphic>
              <a:graphicData uri="http://schemas.microsoft.com/office/drawing/2017/model3d">
                <am3d:model3d r:embed="rId3">
                  <am3d:spPr>
                    <a:xfrm>
                      <a:off x="0" y="0"/>
                      <a:ext cx="6051748" cy="1017104"/>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5400002"/>
                    <am3d:postTrans dx="0" dy="0" dz="0"/>
                  </am3d:trans>
                  <am3d:raster rName="Office3DRenderer" rVer="16.0.8326">
                    <am3d:blip r:embed="rId4"/>
                  </am3d:raster>
                  <am3d:objViewport viewportSz="63562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2177852" y="6769481"/>
                <a:ext cx="6051748" cy="101710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extLst>
                  <p:ext uri="{D42A27DB-BD31-4B8C-83A1-F6EECF244321}">
                    <p14:modId xmlns:p14="http://schemas.microsoft.com/office/powerpoint/2010/main" val="1134788339"/>
                  </p:ext>
                </p:extLst>
              </p:nvPr>
            </p:nvGraphicFramePr>
            <p:xfrm>
              <a:off x="8011507" y="4045047"/>
              <a:ext cx="4476676" cy="3960606"/>
            </p:xfrm>
            <a:graphic>
              <a:graphicData uri="http://schemas.microsoft.com/office/drawing/2017/model3d">
                <am3d:model3d r:embed="rId5">
                  <am3d:spPr>
                    <a:xfrm>
                      <a:off x="0" y="0"/>
                      <a:ext cx="4476676" cy="3960606"/>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10203159" ay="529708" az="-10707486"/>
                    <am3d:postTrans dx="0" dy="0" dz="0"/>
                  </am3d:trans>
                  <am3d:raster rName="Office3DRenderer" rVer="16.0.8326">
                    <am3d:blip r:embed="rId6"/>
                  </am3d:raster>
                  <am3d:objViewport viewportSz="7467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8011507" y="4045047"/>
                <a:ext cx="4476676" cy="3960606"/>
              </a:xfrm>
              <a:prstGeom prst="rect">
                <a:avLst/>
              </a:prstGeom>
            </p:spPr>
          </p:pic>
        </mc:Fallback>
      </mc:AlternateContent>
    </p:spTree>
    <p:extLst>
      <p:ext uri="{BB962C8B-B14F-4D97-AF65-F5344CB8AC3E}">
        <p14:creationId xmlns:p14="http://schemas.microsoft.com/office/powerpoint/2010/main" val="1359452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extLst>
                  <p:ext uri="{D42A27DB-BD31-4B8C-83A1-F6EECF244321}">
                    <p14:modId xmlns:p14="http://schemas.microsoft.com/office/powerpoint/2010/main" val="63937701"/>
                  </p:ext>
                </p:extLst>
              </p:nvPr>
            </p:nvGraphicFramePr>
            <p:xfrm>
              <a:off x="3242769" y="5124733"/>
              <a:ext cx="5751321" cy="969511"/>
            </p:xfrm>
            <a:graphic>
              <a:graphicData uri="http://schemas.microsoft.com/office/drawing/2017/model3d">
                <am3d:model3d r:embed="rId3">
                  <am3d:spPr>
                    <a:xfrm>
                      <a:off x="0" y="0"/>
                      <a:ext cx="5751321" cy="969511"/>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5400002"/>
                    <am3d:postTrans dx="0" dy="0" dz="0"/>
                  </am3d:trans>
                  <am3d:raster rName="Office3DRenderer" rVer="16.0.8326">
                    <am3d:blip r:embed="rId4"/>
                  </am3d:raster>
                  <am3d:objViewport viewportSz="60588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3242769" y="5124733"/>
                <a:ext cx="5751321" cy="9695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extLst>
                  <p:ext uri="{D42A27DB-BD31-4B8C-83A1-F6EECF244321}">
                    <p14:modId xmlns:p14="http://schemas.microsoft.com/office/powerpoint/2010/main" val="904487156"/>
                  </p:ext>
                </p:extLst>
              </p:nvPr>
            </p:nvGraphicFramePr>
            <p:xfrm>
              <a:off x="9067800" y="2400300"/>
              <a:ext cx="4267200" cy="3775279"/>
            </p:xfrm>
            <a:graphic>
              <a:graphicData uri="http://schemas.microsoft.com/office/drawing/2017/model3d">
                <am3d:model3d r:embed="rId5">
                  <am3d:spPr>
                    <a:xfrm>
                      <a:off x="0" y="0"/>
                      <a:ext cx="4267200" cy="3775279"/>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10203159" ay="529708" az="-10707486"/>
                    <am3d:postTrans dx="0" dy="0" dz="0"/>
                  </am3d:trans>
                  <am3d:raster rName="Office3DRenderer" rVer="16.0.8326">
                    <am3d:blip r:embed="rId6"/>
                  </am3d:raster>
                  <am3d:objViewport viewportSz="7118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9067800" y="2400300"/>
                <a:ext cx="4267200" cy="3775279"/>
              </a:xfrm>
              <a:prstGeom prst="rect">
                <a:avLst/>
              </a:prstGeom>
            </p:spPr>
          </p:pic>
        </mc:Fallback>
      </mc:AlternateContent>
      <p:sp>
        <p:nvSpPr>
          <p:cNvPr id="6" name="TextBox 5">
            <a:extLst>
              <a:ext uri="{FF2B5EF4-FFF2-40B4-BE49-F238E27FC236}">
                <a16:creationId xmlns:a16="http://schemas.microsoft.com/office/drawing/2014/main" id="{EA06486E-6742-F733-50A4-A3558AD9D6A7}"/>
              </a:ext>
            </a:extLst>
          </p:cNvPr>
          <p:cNvSpPr txBox="1"/>
          <p:nvPr/>
        </p:nvSpPr>
        <p:spPr>
          <a:xfrm>
            <a:off x="87171" y="1677025"/>
            <a:ext cx="12794840" cy="1446550"/>
          </a:xfrm>
          <a:prstGeom prst="rect">
            <a:avLst/>
          </a:prstGeom>
          <a:noFill/>
        </p:spPr>
        <p:txBody>
          <a:bodyPr wrap="square" rtlCol="0">
            <a:spAutoFit/>
          </a:bodyPr>
          <a:lstStyle/>
          <a:p>
            <a:pPr lvl="1"/>
            <a:r>
              <a:rPr lang="en-US" sz="4400" dirty="0">
                <a:latin typeface="Oswald" panose="020F0502020204030204" pitchFamily="2" charset="0"/>
              </a:rPr>
              <a:t>It Uses micro electro-mechanical systems to measure linear acceleration</a:t>
            </a:r>
          </a:p>
        </p:txBody>
      </p:sp>
    </p:spTree>
    <p:extLst>
      <p:ext uri="{BB962C8B-B14F-4D97-AF65-F5344CB8AC3E}">
        <p14:creationId xmlns:p14="http://schemas.microsoft.com/office/powerpoint/2010/main" val="283603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extLst>
                  <p:ext uri="{D42A27DB-BD31-4B8C-83A1-F6EECF244321}">
                    <p14:modId xmlns:p14="http://schemas.microsoft.com/office/powerpoint/2010/main" val="1259058338"/>
                  </p:ext>
                </p:extLst>
              </p:nvPr>
            </p:nvGraphicFramePr>
            <p:xfrm>
              <a:off x="3272283" y="2933699"/>
              <a:ext cx="5792481" cy="969511"/>
            </p:xfrm>
            <a:graphic>
              <a:graphicData uri="http://schemas.microsoft.com/office/drawing/2017/model3d">
                <am3d:model3d r:embed="rId3">
                  <am3d:spPr>
                    <a:xfrm>
                      <a:off x="0" y="0"/>
                      <a:ext cx="5792481" cy="969511"/>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5400002"/>
                    <am3d:postTrans dx="0" dy="0" dz="0"/>
                  </am3d:trans>
                  <am3d:raster rName="Office3DRenderer" rVer="16.0.8326">
                    <am3d:blip r:embed="rId4"/>
                  </am3d:raster>
                  <am3d:objViewport viewportSz="60588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3272283" y="2933699"/>
                <a:ext cx="5792481" cy="9695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nvGraphicFramePr>
            <p:xfrm>
              <a:off x="9067800" y="2400300"/>
              <a:ext cx="4267200" cy="3775279"/>
            </p:xfrm>
            <a:graphic>
              <a:graphicData uri="http://schemas.microsoft.com/office/drawing/2017/model3d">
                <am3d:model3d r:embed="rId5">
                  <am3d:spPr>
                    <a:xfrm>
                      <a:off x="0" y="0"/>
                      <a:ext cx="4267200" cy="3775279"/>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10203159" ay="529708" az="-10707486"/>
                    <am3d:postTrans dx="0" dy="0" dz="0"/>
                  </am3d:trans>
                  <am3d:raster rName="Office3DRenderer" rVer="16.0.8326">
                    <am3d:blip r:embed="rId6"/>
                  </am3d:raster>
                  <am3d:objViewport viewportSz="7118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9067800" y="2400300"/>
                <a:ext cx="4267200" cy="3775279"/>
              </a:xfrm>
              <a:prstGeom prst="rect">
                <a:avLst/>
              </a:prstGeom>
            </p:spPr>
          </p:pic>
        </mc:Fallback>
      </mc:AlternateContent>
      <p:sp>
        <p:nvSpPr>
          <p:cNvPr id="2" name="TextBox 1">
            <a:extLst>
              <a:ext uri="{FF2B5EF4-FFF2-40B4-BE49-F238E27FC236}">
                <a16:creationId xmlns:a16="http://schemas.microsoft.com/office/drawing/2014/main" id="{6219D7C2-8740-93CD-8494-6D7885F3BAB0}"/>
              </a:ext>
            </a:extLst>
          </p:cNvPr>
          <p:cNvSpPr txBox="1"/>
          <p:nvPr/>
        </p:nvSpPr>
        <p:spPr>
          <a:xfrm>
            <a:off x="2209800" y="7163425"/>
            <a:ext cx="12794840" cy="2123658"/>
          </a:xfrm>
          <a:prstGeom prst="rect">
            <a:avLst/>
          </a:prstGeom>
          <a:noFill/>
        </p:spPr>
        <p:txBody>
          <a:bodyPr wrap="square" rtlCol="0">
            <a:spAutoFit/>
          </a:bodyPr>
          <a:lstStyle/>
          <a:p>
            <a:pPr lvl="1"/>
            <a:r>
              <a:rPr lang="en-US" sz="4400" dirty="0">
                <a:latin typeface="Oswald" panose="020F0502020204030204" pitchFamily="2" charset="0"/>
              </a:rPr>
              <a:t>This MEM looks like comp with two faces and all its teeth surrounded by left teeth and right teeth and this comp has 4 swinging ends</a:t>
            </a:r>
          </a:p>
        </p:txBody>
      </p:sp>
    </p:spTree>
    <p:extLst>
      <p:ext uri="{BB962C8B-B14F-4D97-AF65-F5344CB8AC3E}">
        <p14:creationId xmlns:p14="http://schemas.microsoft.com/office/powerpoint/2010/main" val="1355538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nvGraphicFramePr>
            <p:xfrm>
              <a:off x="3234145" y="5124734"/>
              <a:ext cx="5768571" cy="969511"/>
            </p:xfrm>
            <a:graphic>
              <a:graphicData uri="http://schemas.microsoft.com/office/drawing/2017/model3d">
                <am3d:model3d r:embed="rId3">
                  <am3d:spPr>
                    <a:xfrm>
                      <a:off x="0" y="0"/>
                      <a:ext cx="5768571" cy="969511"/>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5400002"/>
                    <am3d:postTrans dx="0" dy="0" dz="0"/>
                  </am3d:trans>
                  <am3d:raster rName="Office3DRenderer" rVer="16.0.8326">
                    <am3d:blip r:embed="rId4"/>
                  </am3d:raster>
                  <am3d:objViewport viewportSz="60588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3234145" y="5124734"/>
                <a:ext cx="5768571" cy="9695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nvGraphicFramePr>
            <p:xfrm>
              <a:off x="9067800" y="2400300"/>
              <a:ext cx="4267200" cy="3775279"/>
            </p:xfrm>
            <a:graphic>
              <a:graphicData uri="http://schemas.microsoft.com/office/drawing/2017/model3d">
                <am3d:model3d r:embed="rId5">
                  <am3d:spPr>
                    <a:xfrm>
                      <a:off x="0" y="0"/>
                      <a:ext cx="4267200" cy="3775279"/>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10203159" ay="529708" az="-10707486"/>
                    <am3d:postTrans dx="0" dy="0" dz="0"/>
                  </am3d:trans>
                  <am3d:raster rName="Office3DRenderer" rVer="16.0.8326">
                    <am3d:blip r:embed="rId6"/>
                  </am3d:raster>
                  <am3d:objViewport viewportSz="7118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9067800" y="2400300"/>
                <a:ext cx="4267200" cy="3775279"/>
              </a:xfrm>
              <a:prstGeom prst="rect">
                <a:avLst/>
              </a:prstGeom>
            </p:spPr>
          </p:pic>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1306E9-7BC9-E770-65E0-6B9EEB09AC9F}"/>
                  </a:ext>
                </a:extLst>
              </p:cNvPr>
              <p:cNvSpPr txBox="1"/>
              <p:nvPr/>
            </p:nvSpPr>
            <p:spPr>
              <a:xfrm>
                <a:off x="1219200" y="635373"/>
                <a:ext cx="14090240" cy="2411494"/>
              </a:xfrm>
              <a:prstGeom prst="rect">
                <a:avLst/>
              </a:prstGeom>
              <a:noFill/>
            </p:spPr>
            <p:txBody>
              <a:bodyPr wrap="square" rtlCol="0">
                <a:spAutoFit/>
              </a:bodyPr>
              <a:lstStyle/>
              <a:p>
                <a:pPr lvl="1"/>
                <a:r>
                  <a:rPr lang="en-US" sz="4400" dirty="0">
                    <a:latin typeface="Oswald" panose="020F0502020204030204" pitchFamily="2" charset="0"/>
                  </a:rPr>
                  <a:t>And as we know </a:t>
                </a:r>
                <a14:m>
                  <m:oMath xmlns:m="http://schemas.openxmlformats.org/officeDocument/2006/math">
                    <m:r>
                      <m:rPr>
                        <m:sty m:val="p"/>
                      </m:rPr>
                      <a:rPr lang="en-US" sz="4400" b="0" i="0" smtClean="0">
                        <a:latin typeface="Cambria Math" panose="02040503050406030204" pitchFamily="18" charset="0"/>
                      </a:rPr>
                      <m:t>C</m:t>
                    </m:r>
                    <m:r>
                      <a:rPr lang="en-US" sz="4400" b="0" i="1" smtClean="0">
                        <a:latin typeface="Cambria Math" panose="02040503050406030204" pitchFamily="18" charset="0"/>
                      </a:rPr>
                      <m:t>=</m:t>
                    </m:r>
                    <m:f>
                      <m:fPr>
                        <m:ctrlPr>
                          <a:rPr lang="en-US" sz="4400" i="1" smtClean="0">
                            <a:latin typeface="Cambria Math" panose="02040503050406030204" pitchFamily="18" charset="0"/>
                          </a:rPr>
                        </m:ctrlPr>
                      </m:fPr>
                      <m:num>
                        <m:r>
                          <a:rPr lang="en-US" sz="4400" i="1" smtClean="0">
                            <a:latin typeface="Cambria Math" panose="02040503050406030204" pitchFamily="18" charset="0"/>
                            <a:ea typeface="Cambria Math" panose="02040503050406030204" pitchFamily="18" charset="0"/>
                          </a:rPr>
                          <m:t>𝜀</m:t>
                        </m:r>
                        <m:r>
                          <a:rPr lang="en-US" sz="4400" b="0" i="1" smtClean="0">
                            <a:latin typeface="Cambria Math" panose="02040503050406030204" pitchFamily="18" charset="0"/>
                            <a:ea typeface="Cambria Math" panose="02040503050406030204" pitchFamily="18" charset="0"/>
                          </a:rPr>
                          <m:t>𝐴</m:t>
                        </m:r>
                      </m:num>
                      <m:den>
                        <m:r>
                          <a:rPr lang="en-US" sz="4400" b="0" i="1" smtClean="0">
                            <a:latin typeface="Cambria Math" panose="02040503050406030204" pitchFamily="18" charset="0"/>
                          </a:rPr>
                          <m:t>𝑑</m:t>
                        </m:r>
                      </m:den>
                    </m:f>
                  </m:oMath>
                </a14:m>
                <a:r>
                  <a:rPr lang="en-US" sz="4400" dirty="0">
                    <a:latin typeface="Oswald" panose="020F0502020204030204" pitchFamily="2" charset="0"/>
                  </a:rPr>
                  <a:t>  and the comp teeth generate capacitance when the comps swing to right (</a:t>
                </a:r>
                <a:r>
                  <a:rPr lang="en-US" sz="4400" dirty="0">
                    <a:latin typeface="Cambria Math" panose="02040503050406030204" pitchFamily="18" charset="0"/>
                    <a:ea typeface="Cambria Math" panose="02040503050406030204" pitchFamily="18" charset="0"/>
                  </a:rPr>
                  <a:t>d</a:t>
                </a:r>
                <a:r>
                  <a:rPr lang="en-US" sz="4400" dirty="0">
                    <a:latin typeface="Oswald" panose="020F0502020204030204" pitchFamily="2" charset="0"/>
                  </a:rPr>
                  <a:t>) left get bigger and (</a:t>
                </a:r>
                <a:r>
                  <a:rPr lang="en-US" sz="4400" dirty="0">
                    <a:latin typeface="Cambria Math" panose="02040503050406030204" pitchFamily="18" charset="0"/>
                    <a:ea typeface="Cambria Math" panose="02040503050406030204" pitchFamily="18" charset="0"/>
                  </a:rPr>
                  <a:t>C</a:t>
                </a:r>
                <a:r>
                  <a:rPr lang="en-US" sz="4400" dirty="0">
                    <a:latin typeface="Oswald" panose="020F0502020204030204" pitchFamily="2" charset="0"/>
                  </a:rPr>
                  <a:t>) left smaller</a:t>
                </a:r>
              </a:p>
            </p:txBody>
          </p:sp>
        </mc:Choice>
        <mc:Fallback xmlns="">
          <p:sp>
            <p:nvSpPr>
              <p:cNvPr id="2" name="TextBox 1">
                <a:extLst>
                  <a:ext uri="{FF2B5EF4-FFF2-40B4-BE49-F238E27FC236}">
                    <a16:creationId xmlns:a16="http://schemas.microsoft.com/office/drawing/2014/main" id="{A01306E9-7BC9-E770-65E0-6B9EEB09AC9F}"/>
                  </a:ext>
                </a:extLst>
              </p:cNvPr>
              <p:cNvSpPr txBox="1">
                <a:spLocks noRot="1" noChangeAspect="1" noMove="1" noResize="1" noEditPoints="1" noAdjustHandles="1" noChangeArrowheads="1" noChangeShapeType="1" noTextEdit="1"/>
              </p:cNvSpPr>
              <p:nvPr/>
            </p:nvSpPr>
            <p:spPr>
              <a:xfrm>
                <a:off x="1219200" y="635373"/>
                <a:ext cx="14090240" cy="2411494"/>
              </a:xfrm>
              <a:prstGeom prst="rect">
                <a:avLst/>
              </a:prstGeom>
              <a:blipFill>
                <a:blip r:embed="rId9"/>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1792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nvGraphicFramePr>
            <p:xfrm>
              <a:off x="3284239" y="2933700"/>
              <a:ext cx="5768571" cy="969511"/>
            </p:xfrm>
            <a:graphic>
              <a:graphicData uri="http://schemas.microsoft.com/office/drawing/2017/model3d">
                <am3d:model3d r:embed="rId3">
                  <am3d:spPr>
                    <a:xfrm>
                      <a:off x="0" y="0"/>
                      <a:ext cx="5768571" cy="969511"/>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5400002"/>
                    <am3d:postTrans dx="0" dy="0" dz="0"/>
                  </am3d:trans>
                  <am3d:raster rName="Office3DRenderer" rVer="16.0.8326">
                    <am3d:blip r:embed="rId4"/>
                  </am3d:raster>
                  <am3d:objViewport viewportSz="60588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3284239" y="2933700"/>
                <a:ext cx="5768571" cy="9695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nvGraphicFramePr>
            <p:xfrm>
              <a:off x="9067800" y="2400300"/>
              <a:ext cx="4267200" cy="3775279"/>
            </p:xfrm>
            <a:graphic>
              <a:graphicData uri="http://schemas.microsoft.com/office/drawing/2017/model3d">
                <am3d:model3d r:embed="rId5">
                  <am3d:spPr>
                    <a:xfrm>
                      <a:off x="0" y="0"/>
                      <a:ext cx="4267200" cy="3775279"/>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10203159" ay="529708" az="-10707486"/>
                    <am3d:postTrans dx="0" dy="0" dz="0"/>
                  </am3d:trans>
                  <am3d:raster rName="Office3DRenderer" rVer="16.0.8326">
                    <am3d:blip r:embed="rId6"/>
                  </am3d:raster>
                  <am3d:objViewport viewportSz="7118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9067800" y="2400300"/>
                <a:ext cx="4267200" cy="3775279"/>
              </a:xfrm>
              <a:prstGeom prst="rect">
                <a:avLst/>
              </a:prstGeom>
            </p:spPr>
          </p:pic>
        </mc:Fallback>
      </mc:AlternateContent>
      <p:sp>
        <p:nvSpPr>
          <p:cNvPr id="2" name="TextBox 1">
            <a:extLst>
              <a:ext uri="{FF2B5EF4-FFF2-40B4-BE49-F238E27FC236}">
                <a16:creationId xmlns:a16="http://schemas.microsoft.com/office/drawing/2014/main" id="{81EB6358-E555-DA6A-912C-49BDC0DA53E0}"/>
              </a:ext>
            </a:extLst>
          </p:cNvPr>
          <p:cNvSpPr txBox="1"/>
          <p:nvPr/>
        </p:nvSpPr>
        <p:spPr>
          <a:xfrm>
            <a:off x="2286000" y="7505700"/>
            <a:ext cx="14090240" cy="1446550"/>
          </a:xfrm>
          <a:prstGeom prst="rect">
            <a:avLst/>
          </a:prstGeom>
          <a:noFill/>
        </p:spPr>
        <p:txBody>
          <a:bodyPr wrap="square" rtlCol="0">
            <a:spAutoFit/>
          </a:bodyPr>
          <a:lstStyle/>
          <a:p>
            <a:pPr lvl="1"/>
            <a:r>
              <a:rPr lang="en-US" sz="4400" dirty="0">
                <a:latin typeface="Oswald" panose="020F0502020204030204" pitchFamily="2" charset="0"/>
              </a:rPr>
              <a:t>when the comps swing to left (</a:t>
            </a:r>
            <a:r>
              <a:rPr lang="en-US" sz="4400" dirty="0">
                <a:latin typeface="Cambria Math" panose="02040503050406030204" pitchFamily="18" charset="0"/>
                <a:ea typeface="Cambria Math" panose="02040503050406030204" pitchFamily="18" charset="0"/>
              </a:rPr>
              <a:t>d</a:t>
            </a:r>
            <a:r>
              <a:rPr lang="en-US" sz="4400" dirty="0">
                <a:latin typeface="Oswald" panose="020F0502020204030204" pitchFamily="2" charset="0"/>
              </a:rPr>
              <a:t>) right get bigger and (</a:t>
            </a:r>
            <a:r>
              <a:rPr lang="en-US" sz="4400" dirty="0">
                <a:latin typeface="Cambria Math" panose="02040503050406030204" pitchFamily="18" charset="0"/>
                <a:ea typeface="Cambria Math" panose="02040503050406030204" pitchFamily="18" charset="0"/>
              </a:rPr>
              <a:t>C</a:t>
            </a:r>
            <a:r>
              <a:rPr lang="en-US" sz="4400" dirty="0">
                <a:latin typeface="Oswald" panose="020F0502020204030204" pitchFamily="2" charset="0"/>
              </a:rPr>
              <a:t>) right smaller</a:t>
            </a:r>
          </a:p>
        </p:txBody>
      </p:sp>
    </p:spTree>
    <p:extLst>
      <p:ext uri="{BB962C8B-B14F-4D97-AF65-F5344CB8AC3E}">
        <p14:creationId xmlns:p14="http://schemas.microsoft.com/office/powerpoint/2010/main" val="845723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nvGraphicFramePr>
            <p:xfrm>
              <a:off x="3234145" y="5124734"/>
              <a:ext cx="5768571" cy="969511"/>
            </p:xfrm>
            <a:graphic>
              <a:graphicData uri="http://schemas.microsoft.com/office/drawing/2017/model3d">
                <am3d:model3d r:embed="rId3">
                  <am3d:spPr>
                    <a:xfrm>
                      <a:off x="0" y="0"/>
                      <a:ext cx="5768571" cy="969511"/>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5400002"/>
                    <am3d:postTrans dx="0" dy="0" dz="0"/>
                  </am3d:trans>
                  <am3d:raster rName="Office3DRenderer" rVer="16.0.8326">
                    <am3d:blip r:embed="rId4"/>
                  </am3d:raster>
                  <am3d:objViewport viewportSz="60588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3234145" y="5124734"/>
                <a:ext cx="5768571" cy="9695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nvGraphicFramePr>
            <p:xfrm>
              <a:off x="9067800" y="2400300"/>
              <a:ext cx="4267200" cy="3775279"/>
            </p:xfrm>
            <a:graphic>
              <a:graphicData uri="http://schemas.microsoft.com/office/drawing/2017/model3d">
                <am3d:model3d r:embed="rId5">
                  <am3d:spPr>
                    <a:xfrm>
                      <a:off x="0" y="0"/>
                      <a:ext cx="4267200" cy="3775279"/>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10203159" ay="529708" az="-10707486"/>
                    <am3d:postTrans dx="0" dy="0" dz="0"/>
                  </am3d:trans>
                  <am3d:raster rName="Office3DRenderer" rVer="16.0.8326">
                    <am3d:blip r:embed="rId6"/>
                  </am3d:raster>
                  <am3d:objViewport viewportSz="7118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9067800" y="2400300"/>
                <a:ext cx="4267200" cy="3775279"/>
              </a:xfrm>
              <a:prstGeom prst="rect">
                <a:avLst/>
              </a:prstGeom>
            </p:spPr>
          </p:pic>
        </mc:Fallback>
      </mc:AlternateContent>
      <p:sp>
        <p:nvSpPr>
          <p:cNvPr id="2" name="TextBox 1">
            <a:extLst>
              <a:ext uri="{FF2B5EF4-FFF2-40B4-BE49-F238E27FC236}">
                <a16:creationId xmlns:a16="http://schemas.microsoft.com/office/drawing/2014/main" id="{F1949147-FCF6-1D2F-C8D1-350A6DE2D603}"/>
              </a:ext>
            </a:extLst>
          </p:cNvPr>
          <p:cNvSpPr txBox="1"/>
          <p:nvPr/>
        </p:nvSpPr>
        <p:spPr>
          <a:xfrm>
            <a:off x="1066800" y="1033837"/>
            <a:ext cx="14090240" cy="1446550"/>
          </a:xfrm>
          <a:prstGeom prst="rect">
            <a:avLst/>
          </a:prstGeom>
          <a:noFill/>
        </p:spPr>
        <p:txBody>
          <a:bodyPr wrap="square" rtlCol="0">
            <a:spAutoFit/>
          </a:bodyPr>
          <a:lstStyle/>
          <a:p>
            <a:pPr lvl="1"/>
            <a:r>
              <a:rPr lang="en-US" sz="4400" dirty="0">
                <a:latin typeface="Oswald" panose="020F0502020204030204" pitchFamily="2" charset="0"/>
              </a:rPr>
              <a:t>From this measures we can exactly measure the linear acceleration. </a:t>
            </a:r>
          </a:p>
        </p:txBody>
      </p:sp>
    </p:spTree>
    <p:extLst>
      <p:ext uri="{BB962C8B-B14F-4D97-AF65-F5344CB8AC3E}">
        <p14:creationId xmlns:p14="http://schemas.microsoft.com/office/powerpoint/2010/main" val="2356378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extLst>
                  <p:ext uri="{D42A27DB-BD31-4B8C-83A1-F6EECF244321}">
                    <p14:modId xmlns:p14="http://schemas.microsoft.com/office/powerpoint/2010/main" val="3602096051"/>
                  </p:ext>
                </p:extLst>
              </p:nvPr>
            </p:nvGraphicFramePr>
            <p:xfrm>
              <a:off x="4060061" y="5242724"/>
              <a:ext cx="5335936" cy="3171928"/>
            </p:xfrm>
            <a:graphic>
              <a:graphicData uri="http://schemas.microsoft.com/office/drawing/2017/model3d">
                <am3d:model3d r:embed="rId3">
                  <am3d:spPr>
                    <a:xfrm>
                      <a:off x="0" y="0"/>
                      <a:ext cx="5335936" cy="3171928"/>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2589527" ay="15590" az="-14622"/>
                    <am3d:postTrans dx="0" dy="0" dz="0"/>
                  </am3d:trans>
                  <am3d:raster rName="Office3DRenderer" rVer="16.0.8326">
                    <am3d:blip r:embed="rId4"/>
                  </am3d:raster>
                  <am3d:objViewport viewportSz="60588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4060061" y="5242724"/>
                <a:ext cx="5335936" cy="317192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extLst>
                  <p:ext uri="{D42A27DB-BD31-4B8C-83A1-F6EECF244321}">
                    <p14:modId xmlns:p14="http://schemas.microsoft.com/office/powerpoint/2010/main" val="1316964246"/>
                  </p:ext>
                </p:extLst>
              </p:nvPr>
            </p:nvGraphicFramePr>
            <p:xfrm>
              <a:off x="9688905" y="3076580"/>
              <a:ext cx="4244187" cy="4861116"/>
            </p:xfrm>
            <a:graphic>
              <a:graphicData uri="http://schemas.microsoft.com/office/drawing/2017/model3d">
                <am3d:model3d r:embed="rId5">
                  <am3d:spPr>
                    <a:xfrm>
                      <a:off x="0" y="0"/>
                      <a:ext cx="4244187" cy="4861116"/>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10217465" ay="107613" az="10781594"/>
                    <am3d:postTrans dx="0" dy="0" dz="0"/>
                  </am3d:trans>
                  <am3d:raster rName="Office3DRenderer" rVer="16.0.8326">
                    <am3d:blip r:embed="rId6"/>
                  </am3d:raster>
                  <am3d:objViewport viewportSz="71180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9688905" y="3076580"/>
                <a:ext cx="4244187" cy="4861116"/>
              </a:xfrm>
              <a:prstGeom prst="rect">
                <a:avLst/>
              </a:prstGeom>
            </p:spPr>
          </p:pic>
        </mc:Fallback>
      </mc:AlternateContent>
      <p:sp>
        <p:nvSpPr>
          <p:cNvPr id="6" name="TextBox 5">
            <a:extLst>
              <a:ext uri="{FF2B5EF4-FFF2-40B4-BE49-F238E27FC236}">
                <a16:creationId xmlns:a16="http://schemas.microsoft.com/office/drawing/2014/main" id="{FD3CF463-8E1B-4413-DE69-E5B85E948AC7}"/>
              </a:ext>
            </a:extLst>
          </p:cNvPr>
          <p:cNvSpPr txBox="1"/>
          <p:nvPr/>
        </p:nvSpPr>
        <p:spPr>
          <a:xfrm>
            <a:off x="173365" y="1179802"/>
            <a:ext cx="14038288" cy="1446550"/>
          </a:xfrm>
          <a:prstGeom prst="rect">
            <a:avLst/>
          </a:prstGeom>
          <a:noFill/>
        </p:spPr>
        <p:txBody>
          <a:bodyPr wrap="square">
            <a:spAutoFit/>
          </a:bodyPr>
          <a:lstStyle/>
          <a:p>
            <a:pPr marL="1028700" lvl="1" indent="-571500">
              <a:buFont typeface="Arial" panose="020B0604020202020204" pitchFamily="34" charset="0"/>
              <a:buChar char="•"/>
            </a:pPr>
            <a:r>
              <a:rPr lang="en-US" sz="4400" dirty="0">
                <a:latin typeface="Oswald" panose="020F0502020204030204" pitchFamily="2" charset="0"/>
              </a:rPr>
              <a:t>Gyroscope:</a:t>
            </a:r>
          </a:p>
          <a:p>
            <a:pPr lvl="1"/>
            <a:r>
              <a:rPr lang="en-US" sz="4400" dirty="0">
                <a:latin typeface="Oswald" panose="020F0502020204030204" pitchFamily="2" charset="0"/>
              </a:rPr>
              <a:t>Gyro is used for measuring angular speed</a:t>
            </a:r>
          </a:p>
        </p:txBody>
      </p:sp>
    </p:spTree>
    <p:extLst>
      <p:ext uri="{BB962C8B-B14F-4D97-AF65-F5344CB8AC3E}">
        <p14:creationId xmlns:p14="http://schemas.microsoft.com/office/powerpoint/2010/main" val="350391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512" repeatCount="indefinite" fill="hold" nodeType="withEffect">
                                  <p:stCondLst>
                                    <p:cond delay="0"/>
                                  </p:stCondLst>
                                  <p:childTnLst>
                                    <p:anim calcmode="lin" valueType="num">
                                      <p:cBhvr additive="sum">
                                        <p:cTn id="6" dur="3000" fill="hold"/>
                                        <p:tgtEl>
                                          <p:spTgt spid="5"/>
                                        </p:tgtEl>
                                        <p:attrNameLst>
                                          <p:attrName>3d.view.rotation.x</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extLst>
                  <p:ext uri="{D42A27DB-BD31-4B8C-83A1-F6EECF244321}">
                    <p14:modId xmlns:p14="http://schemas.microsoft.com/office/powerpoint/2010/main" val="1363736423"/>
                  </p:ext>
                </p:extLst>
              </p:nvPr>
            </p:nvGraphicFramePr>
            <p:xfrm>
              <a:off x="3696106" y="3879406"/>
              <a:ext cx="5335937" cy="3171929"/>
            </p:xfrm>
            <a:graphic>
              <a:graphicData uri="http://schemas.microsoft.com/office/drawing/2017/model3d">
                <am3d:model3d r:embed="rId3">
                  <am3d:spPr>
                    <a:xfrm>
                      <a:off x="0" y="0"/>
                      <a:ext cx="5335937" cy="3171929"/>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2589527" ay="15590" az="-14622"/>
                    <am3d:postTrans dx="0" dy="0" dz="0"/>
                  </am3d:trans>
                  <am3d:raster rName="Office3DRenderer" rVer="16.0.8326">
                    <am3d:blip r:embed="rId4"/>
                  </am3d:raster>
                  <am3d:objViewport viewportSz="60588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3696106" y="3879406"/>
                <a:ext cx="5335937" cy="31719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extLst>
                  <p:ext uri="{D42A27DB-BD31-4B8C-83A1-F6EECF244321}">
                    <p14:modId xmlns:p14="http://schemas.microsoft.com/office/powerpoint/2010/main" val="428857514"/>
                  </p:ext>
                </p:extLst>
              </p:nvPr>
            </p:nvGraphicFramePr>
            <p:xfrm>
              <a:off x="9296400" y="1686853"/>
              <a:ext cx="4301285" cy="4913932"/>
            </p:xfrm>
            <a:graphic>
              <a:graphicData uri="http://schemas.microsoft.com/office/drawing/2017/model3d">
                <am3d:model3d r:embed="rId5">
                  <am3d:spPr>
                    <a:xfrm>
                      <a:off x="0" y="0"/>
                      <a:ext cx="4301285" cy="4913932"/>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9759366" ay="-277941" az="-10713303"/>
                    <am3d:postTrans dx="0" dy="0" dz="0"/>
                  </am3d:trans>
                  <am3d:raster rName="Office3DRenderer" rVer="16.0.8326">
                    <am3d:blip r:embed="rId6"/>
                  </am3d:raster>
                  <am3d:objViewport viewportSz="7118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9296400" y="1686853"/>
                <a:ext cx="4301285" cy="4913932"/>
              </a:xfrm>
              <a:prstGeom prst="rect">
                <a:avLst/>
              </a:prstGeom>
            </p:spPr>
          </p:pic>
        </mc:Fallback>
      </mc:AlternateContent>
      <p:sp>
        <p:nvSpPr>
          <p:cNvPr id="6" name="TextBox 5">
            <a:extLst>
              <a:ext uri="{FF2B5EF4-FFF2-40B4-BE49-F238E27FC236}">
                <a16:creationId xmlns:a16="http://schemas.microsoft.com/office/drawing/2014/main" id="{FD3CF463-8E1B-4413-DE69-E5B85E948AC7}"/>
              </a:ext>
            </a:extLst>
          </p:cNvPr>
          <p:cNvSpPr txBox="1"/>
          <p:nvPr/>
        </p:nvSpPr>
        <p:spPr>
          <a:xfrm>
            <a:off x="173365" y="1179802"/>
            <a:ext cx="14038288" cy="1446550"/>
          </a:xfrm>
          <a:prstGeom prst="rect">
            <a:avLst/>
          </a:prstGeom>
          <a:noFill/>
        </p:spPr>
        <p:txBody>
          <a:bodyPr wrap="square">
            <a:spAutoFit/>
          </a:bodyPr>
          <a:lstStyle/>
          <a:p>
            <a:pPr lvl="1"/>
            <a:r>
              <a:rPr lang="en-US" sz="4400" dirty="0">
                <a:latin typeface="Oswald" panose="020F0502020204030204" pitchFamily="2" charset="0"/>
              </a:rPr>
              <a:t>It also depends on MEMS. But now it use Coriolis acceleration. And Newton second’s law.</a:t>
            </a:r>
          </a:p>
        </p:txBody>
      </p:sp>
    </p:spTree>
    <p:extLst>
      <p:ext uri="{BB962C8B-B14F-4D97-AF65-F5344CB8AC3E}">
        <p14:creationId xmlns:p14="http://schemas.microsoft.com/office/powerpoint/2010/main" val="3041006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extLst>
                  <p:ext uri="{D42A27DB-BD31-4B8C-83A1-F6EECF244321}">
                    <p14:modId xmlns:p14="http://schemas.microsoft.com/office/powerpoint/2010/main" val="70575063"/>
                  </p:ext>
                </p:extLst>
              </p:nvPr>
            </p:nvGraphicFramePr>
            <p:xfrm>
              <a:off x="3486854" y="4610228"/>
              <a:ext cx="5754440" cy="1710284"/>
            </p:xfrm>
            <a:graphic>
              <a:graphicData uri="http://schemas.microsoft.com/office/drawing/2017/model3d">
                <am3d:model3d r:embed="rId3">
                  <am3d:spPr>
                    <a:xfrm>
                      <a:off x="0" y="0"/>
                      <a:ext cx="5754440" cy="1710284"/>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4748551" ay="-4034" az="20997"/>
                    <am3d:postTrans dx="0" dy="0" dz="0"/>
                  </am3d:trans>
                  <am3d:raster rName="Office3DRenderer" rVer="16.0.8326">
                    <am3d:blip r:embed="rId4"/>
                  </am3d:raster>
                  <am3d:objViewport viewportSz="60588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3486854" y="4610228"/>
                <a:ext cx="5754440" cy="17102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nvGraphicFramePr>
            <p:xfrm>
              <a:off x="9296400" y="1686853"/>
              <a:ext cx="4301285" cy="4913932"/>
            </p:xfrm>
            <a:graphic>
              <a:graphicData uri="http://schemas.microsoft.com/office/drawing/2017/model3d">
                <am3d:model3d r:embed="rId5">
                  <am3d:spPr>
                    <a:xfrm>
                      <a:off x="0" y="0"/>
                      <a:ext cx="4301285" cy="4913932"/>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9759366" ay="-277941" az="-10713303"/>
                    <am3d:postTrans dx="0" dy="0" dz="0"/>
                  </am3d:trans>
                  <am3d:raster rName="Office3DRenderer" rVer="16.0.8326">
                    <am3d:blip r:embed="rId6"/>
                  </am3d:raster>
                  <am3d:objViewport viewportSz="7118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9296400" y="1686853"/>
                <a:ext cx="4301285" cy="4913932"/>
              </a:xfrm>
              <a:prstGeom prst="rect">
                <a:avLst/>
              </a:prstGeom>
            </p:spPr>
          </p:pic>
        </mc:Fallback>
      </mc:AlternateContent>
      <p:sp>
        <p:nvSpPr>
          <p:cNvPr id="2" name="TextBox 1">
            <a:extLst>
              <a:ext uri="{FF2B5EF4-FFF2-40B4-BE49-F238E27FC236}">
                <a16:creationId xmlns:a16="http://schemas.microsoft.com/office/drawing/2014/main" id="{F042F788-7EB3-1415-2599-120C51C70143}"/>
              </a:ext>
            </a:extLst>
          </p:cNvPr>
          <p:cNvSpPr txBox="1"/>
          <p:nvPr/>
        </p:nvSpPr>
        <p:spPr>
          <a:xfrm>
            <a:off x="-152400" y="725753"/>
            <a:ext cx="14038288" cy="1446550"/>
          </a:xfrm>
          <a:prstGeom prst="rect">
            <a:avLst/>
          </a:prstGeom>
          <a:noFill/>
        </p:spPr>
        <p:txBody>
          <a:bodyPr wrap="square">
            <a:spAutoFit/>
          </a:bodyPr>
          <a:lstStyle/>
          <a:p>
            <a:pPr lvl="1"/>
            <a:r>
              <a:rPr lang="en-US" sz="4400" dirty="0">
                <a:latin typeface="Oswald" panose="020F0502020204030204" pitchFamily="2" charset="0"/>
              </a:rPr>
              <a:t>Coriolis assumed that a magnetic particle with known math rotates around core and its trajectory looks like circle</a:t>
            </a:r>
          </a:p>
        </p:txBody>
      </p:sp>
    </p:spTree>
    <p:extLst>
      <p:ext uri="{BB962C8B-B14F-4D97-AF65-F5344CB8AC3E}">
        <p14:creationId xmlns:p14="http://schemas.microsoft.com/office/powerpoint/2010/main" val="2699727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nvGraphicFramePr>
            <p:xfrm>
              <a:off x="3696106" y="3879406"/>
              <a:ext cx="5335937" cy="3171929"/>
            </p:xfrm>
            <a:graphic>
              <a:graphicData uri="http://schemas.microsoft.com/office/drawing/2017/model3d">
                <am3d:model3d r:embed="rId3">
                  <am3d:spPr>
                    <a:xfrm>
                      <a:off x="0" y="0"/>
                      <a:ext cx="5335937" cy="3171929"/>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2589527" ay="15590" az="-14622"/>
                    <am3d:postTrans dx="0" dy="0" dz="0"/>
                  </am3d:trans>
                  <am3d:raster rName="Office3DRenderer" rVer="16.0.8326">
                    <am3d:blip r:embed="rId4"/>
                  </am3d:raster>
                  <am3d:objViewport viewportSz="60588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3696106" y="3879406"/>
                <a:ext cx="5335937" cy="31719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nvGraphicFramePr>
            <p:xfrm>
              <a:off x="9296400" y="1686853"/>
              <a:ext cx="4301285" cy="4913932"/>
            </p:xfrm>
            <a:graphic>
              <a:graphicData uri="http://schemas.microsoft.com/office/drawing/2017/model3d">
                <am3d:model3d r:embed="rId5">
                  <am3d:spPr>
                    <a:xfrm>
                      <a:off x="0" y="0"/>
                      <a:ext cx="4301285" cy="4913932"/>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9759366" ay="-277941" az="-10713303"/>
                    <am3d:postTrans dx="0" dy="0" dz="0"/>
                  </am3d:trans>
                  <am3d:raster rName="Office3DRenderer" rVer="16.0.8326">
                    <am3d:blip r:embed="rId6"/>
                  </am3d:raster>
                  <am3d:objViewport viewportSz="7118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9296400" y="1686853"/>
                <a:ext cx="4301285" cy="4913932"/>
              </a:xfrm>
              <a:prstGeom prst="rect">
                <a:avLst/>
              </a:prstGeom>
            </p:spPr>
          </p:pic>
        </mc:Fallback>
      </mc:AlternateContent>
      <p:sp>
        <p:nvSpPr>
          <p:cNvPr id="6" name="TextBox 5">
            <a:extLst>
              <a:ext uri="{FF2B5EF4-FFF2-40B4-BE49-F238E27FC236}">
                <a16:creationId xmlns:a16="http://schemas.microsoft.com/office/drawing/2014/main" id="{FD3CF463-8E1B-4413-DE69-E5B85E948AC7}"/>
              </a:ext>
            </a:extLst>
          </p:cNvPr>
          <p:cNvSpPr txBox="1"/>
          <p:nvPr/>
        </p:nvSpPr>
        <p:spPr>
          <a:xfrm>
            <a:off x="266607" y="647700"/>
            <a:ext cx="11180435" cy="2800767"/>
          </a:xfrm>
          <a:prstGeom prst="rect">
            <a:avLst/>
          </a:prstGeom>
          <a:noFill/>
        </p:spPr>
        <p:txBody>
          <a:bodyPr wrap="square">
            <a:spAutoFit/>
          </a:bodyPr>
          <a:lstStyle/>
          <a:p>
            <a:pPr lvl="1"/>
            <a:r>
              <a:rPr lang="en-US" sz="4400" dirty="0">
                <a:latin typeface="Oswald" panose="020F0502020204030204" pitchFamily="2" charset="0"/>
              </a:rPr>
              <a:t>If this particle rotate with constant tangential velocity. And its distance away far of core increased. And it tried to keep its tangential velocity </a:t>
            </a:r>
          </a:p>
        </p:txBody>
      </p:sp>
    </p:spTree>
    <p:extLst>
      <p:ext uri="{BB962C8B-B14F-4D97-AF65-F5344CB8AC3E}">
        <p14:creationId xmlns:p14="http://schemas.microsoft.com/office/powerpoint/2010/main" val="1208661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352AFC-4B2A-F26F-ADDA-8A1EC5CE44AF}"/>
              </a:ext>
            </a:extLst>
          </p:cNvPr>
          <p:cNvSpPr txBox="1"/>
          <p:nvPr/>
        </p:nvSpPr>
        <p:spPr>
          <a:xfrm>
            <a:off x="3048000" y="3390900"/>
            <a:ext cx="10134600" cy="1558760"/>
          </a:xfrm>
          <a:prstGeom prst="rect">
            <a:avLst/>
          </a:prstGeom>
          <a:noFill/>
        </p:spPr>
        <p:txBody>
          <a:bodyPr wrap="square">
            <a:spAutoFit/>
          </a:bodyPr>
          <a:lstStyle/>
          <a:p>
            <a:pPr marL="0" lvl="0" indent="0">
              <a:lnSpc>
                <a:spcPts val="13015"/>
              </a:lnSpc>
              <a:spcBef>
                <a:spcPct val="0"/>
              </a:spcBef>
            </a:pPr>
            <a:r>
              <a:rPr lang="en-US" sz="7200" spc="924" dirty="0">
                <a:solidFill>
                  <a:srgbClr val="231F20"/>
                </a:solidFill>
                <a:latin typeface="Oswald Bold" panose="00000800000000000000"/>
              </a:rPr>
              <a:t>Embedded Layer</a:t>
            </a:r>
          </a:p>
        </p:txBody>
      </p:sp>
      <p:sp>
        <p:nvSpPr>
          <p:cNvPr id="6" name="Freeform 3">
            <a:extLst>
              <a:ext uri="{FF2B5EF4-FFF2-40B4-BE49-F238E27FC236}">
                <a16:creationId xmlns:a16="http://schemas.microsoft.com/office/drawing/2014/main" id="{F3259716-4EA4-6C7B-6085-553C0A163E93}"/>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7" name="Freeform 9">
            <a:extLst>
              <a:ext uri="{FF2B5EF4-FFF2-40B4-BE49-F238E27FC236}">
                <a16:creationId xmlns:a16="http://schemas.microsoft.com/office/drawing/2014/main" id="{FD581AF4-53CE-D9A9-F463-4AA786439FE6}"/>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A6B87D15-CE6F-F183-634F-69FDB202C8D7}"/>
                  </a:ext>
                </a:extLst>
              </p:cNvPr>
              <p:cNvGraphicFramePr>
                <a:graphicFrameLocks noChangeAspect="1"/>
              </p:cNvGraphicFramePr>
              <p:nvPr>
                <p:extLst>
                  <p:ext uri="{D42A27DB-BD31-4B8C-83A1-F6EECF244321}">
                    <p14:modId xmlns:p14="http://schemas.microsoft.com/office/powerpoint/2010/main" val="4007911258"/>
                  </p:ext>
                </p:extLst>
              </p:nvPr>
            </p:nvGraphicFramePr>
            <p:xfrm rot="16200000">
              <a:off x="3506987" y="6714606"/>
              <a:ext cx="3370298" cy="1849872"/>
            </p:xfrm>
            <a:graphic>
              <a:graphicData uri="http://schemas.microsoft.com/office/drawing/2017/model3d">
                <am3d:model3d r:embed="rId3">
                  <am3d:spPr>
                    <a:xfrm rot="16200000">
                      <a:off x="0" y="0"/>
                      <a:ext cx="3370298" cy="1849872"/>
                    </a:xfrm>
                    <a:prstGeom prst="rect">
                      <a:avLst/>
                    </a:prstGeom>
                  </am3d:spPr>
                  <am3d:camera>
                    <am3d:pos x="0" y="0" z="53914881"/>
                    <am3d:up dx="0" dy="36000000" dz="0"/>
                    <am3d:lookAt x="0" y="0" z="0"/>
                    <am3d:perspective fov="2700000"/>
                  </am3d:camera>
                  <am3d:trans>
                    <am3d:meterPerModelUnit n="19617" d="1000000"/>
                    <am3d:preTrans dx="-20794726" dy="-9922175" dz="420213"/>
                    <am3d:scale>
                      <am3d:sx n="1000000" d="1000000"/>
                      <am3d:sy n="1000000" d="1000000"/>
                      <am3d:sz n="1000000" d="1000000"/>
                    </am3d:scale>
                    <am3d:rot/>
                    <am3d:postTrans dx="0" dy="0" dz="0"/>
                  </am3d:trans>
                  <am3d:raster rName="Office3DRenderer" rVer="16.0.8326">
                    <am3d:blip r:embed="rId4"/>
                  </am3d:raster>
                  <am3d:objViewport viewportSz="40640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A6B87D15-CE6F-F183-634F-69FDB202C8D7}"/>
                  </a:ext>
                </a:extLst>
              </p:cNvPr>
              <p:cNvPicPr>
                <a:picLocks noGrp="1" noRot="1" noChangeAspect="1" noMove="1" noResize="1" noEditPoints="1" noAdjustHandles="1" noChangeArrowheads="1" noChangeShapeType="1" noCrop="1"/>
              </p:cNvPicPr>
              <p:nvPr/>
            </p:nvPicPr>
            <p:blipFill>
              <a:blip r:embed="rId4"/>
              <a:stretch>
                <a:fillRect/>
              </a:stretch>
            </p:blipFill>
            <p:spPr>
              <a:xfrm rot="16200000">
                <a:off x="3506987" y="6714606"/>
                <a:ext cx="3370298" cy="18498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249C5870-EDCD-480C-9A24-BCDA4BD572CF}"/>
                  </a:ext>
                </a:extLst>
              </p:cNvPr>
              <p:cNvGraphicFramePr>
                <a:graphicFrameLocks noChangeAspect="1"/>
              </p:cNvGraphicFramePr>
              <p:nvPr>
                <p:extLst>
                  <p:ext uri="{D42A27DB-BD31-4B8C-83A1-F6EECF244321}">
                    <p14:modId xmlns:p14="http://schemas.microsoft.com/office/powerpoint/2010/main" val="1984496603"/>
                  </p:ext>
                </p:extLst>
              </p:nvPr>
            </p:nvGraphicFramePr>
            <p:xfrm rot="16200000">
              <a:off x="6748590" y="6159837"/>
              <a:ext cx="3683775" cy="2645932"/>
            </p:xfrm>
            <a:graphic>
              <a:graphicData uri="http://schemas.microsoft.com/office/drawing/2017/model3d">
                <am3d:model3d r:embed="rId5">
                  <am3d:spPr>
                    <a:xfrm rot="16200000">
                      <a:off x="0" y="0"/>
                      <a:ext cx="3683775" cy="2645932"/>
                    </a:xfrm>
                    <a:prstGeom prst="rect">
                      <a:avLst/>
                    </a:prstGeom>
                  </am3d:spPr>
                  <am3d:camera>
                    <am3d:pos x="0" y="0" z="58604168"/>
                    <am3d:up dx="0" dy="36000000" dz="0"/>
                    <am3d:lookAt x="0" y="0" z="0"/>
                    <am3d:perspective fov="2700000"/>
                  </am3d:camera>
                  <am3d:trans>
                    <am3d:meterPerModelUnit n="1183431" d="1000000"/>
                    <am3d:preTrans dx="245625" dy="-13207093" dz="-383347"/>
                    <am3d:scale>
                      <am3d:sx n="1000000" d="1000000"/>
                      <am3d:sy n="1000000" d="1000000"/>
                      <am3d:sz n="1000000" d="1000000"/>
                    </am3d:scale>
                    <am3d:rot ay="10800000"/>
                    <am3d:postTrans dx="0" dy="0" dz="0"/>
                  </am3d:trans>
                  <am3d:raster rName="Office3DRenderer" rVer="16.0.8326">
                    <am3d:blip r:embed="rId6"/>
                  </am3d:raster>
                  <am3d:objViewport viewportSz="48698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249C5870-EDCD-480C-9A24-BCDA4BD572CF}"/>
                  </a:ext>
                </a:extLst>
              </p:cNvPr>
              <p:cNvPicPr>
                <a:picLocks noGrp="1" noRot="1" noChangeAspect="1" noMove="1" noResize="1" noEditPoints="1" noAdjustHandles="1" noChangeArrowheads="1" noChangeShapeType="1" noCrop="1"/>
              </p:cNvPicPr>
              <p:nvPr/>
            </p:nvPicPr>
            <p:blipFill>
              <a:blip r:embed="rId6"/>
              <a:stretch>
                <a:fillRect/>
              </a:stretch>
            </p:blipFill>
            <p:spPr>
              <a:xfrm rot="16200000">
                <a:off x="6748590" y="6159837"/>
                <a:ext cx="3683775" cy="264593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E657FE61-8E97-FFFB-6D8E-CA7D7E6077F8}"/>
                  </a:ext>
                </a:extLst>
              </p:cNvPr>
              <p:cNvGraphicFramePr>
                <a:graphicFrameLocks noChangeAspect="1"/>
              </p:cNvGraphicFramePr>
              <p:nvPr>
                <p:extLst>
                  <p:ext uri="{D42A27DB-BD31-4B8C-83A1-F6EECF244321}">
                    <p14:modId xmlns:p14="http://schemas.microsoft.com/office/powerpoint/2010/main" val="934031626"/>
                  </p:ext>
                </p:extLst>
              </p:nvPr>
            </p:nvGraphicFramePr>
            <p:xfrm rot="16200000">
              <a:off x="10384832" y="7138430"/>
              <a:ext cx="2348221" cy="1558761"/>
            </p:xfrm>
            <a:graphic>
              <a:graphicData uri="http://schemas.microsoft.com/office/drawing/2017/model3d">
                <am3d:model3d r:embed="rId7">
                  <am3d:spPr>
                    <a:xfrm rot="16200000">
                      <a:off x="0" y="0"/>
                      <a:ext cx="2348221" cy="1558761"/>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m3d:postTrans dx="0" dy="0" dz="0"/>
                  </am3d:trans>
                  <am3d:raster rName="Office3DRenderer" rVer="16.0.8326">
                    <am3d:blip r:embed="rId8"/>
                  </am3d:raster>
                  <am3d:objViewport viewportSz="30151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E657FE61-8E97-FFFB-6D8E-CA7D7E6077F8}"/>
                  </a:ext>
                </a:extLst>
              </p:cNvPr>
              <p:cNvPicPr>
                <a:picLocks noGrp="1" noRot="1" noChangeAspect="1" noMove="1" noResize="1" noEditPoints="1" noAdjustHandles="1" noChangeArrowheads="1" noChangeShapeType="1" noCrop="1"/>
              </p:cNvPicPr>
              <p:nvPr/>
            </p:nvPicPr>
            <p:blipFill>
              <a:blip r:embed="rId8"/>
              <a:stretch>
                <a:fillRect/>
              </a:stretch>
            </p:blipFill>
            <p:spPr>
              <a:xfrm rot="16200000">
                <a:off x="10384832" y="7138430"/>
                <a:ext cx="2348221" cy="1558761"/>
              </a:xfrm>
              <a:prstGeom prst="rect">
                <a:avLst/>
              </a:prstGeom>
            </p:spPr>
          </p:pic>
        </mc:Fallback>
      </mc:AlternateContent>
    </p:spTree>
    <p:extLst>
      <p:ext uri="{BB962C8B-B14F-4D97-AF65-F5344CB8AC3E}">
        <p14:creationId xmlns:p14="http://schemas.microsoft.com/office/powerpoint/2010/main" val="2079676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nvGraphicFramePr>
            <p:xfrm>
              <a:off x="3486854" y="4610228"/>
              <a:ext cx="5754440" cy="1710284"/>
            </p:xfrm>
            <a:graphic>
              <a:graphicData uri="http://schemas.microsoft.com/office/drawing/2017/model3d">
                <am3d:model3d r:embed="rId3">
                  <am3d:spPr>
                    <a:xfrm>
                      <a:off x="0" y="0"/>
                      <a:ext cx="5754440" cy="1710284"/>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4748551" ay="-4034" az="20997"/>
                    <am3d:postTrans dx="0" dy="0" dz="0"/>
                  </am3d:trans>
                  <am3d:raster rName="Office3DRenderer" rVer="16.0.8326">
                    <am3d:blip r:embed="rId4"/>
                  </am3d:raster>
                  <am3d:objViewport viewportSz="60588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3486854" y="4610228"/>
                <a:ext cx="5754440" cy="17102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nvGraphicFramePr>
            <p:xfrm>
              <a:off x="9296400" y="1686853"/>
              <a:ext cx="4301285" cy="4913932"/>
            </p:xfrm>
            <a:graphic>
              <a:graphicData uri="http://schemas.microsoft.com/office/drawing/2017/model3d">
                <am3d:model3d r:embed="rId5">
                  <am3d:spPr>
                    <a:xfrm>
                      <a:off x="0" y="0"/>
                      <a:ext cx="4301285" cy="4913932"/>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9759366" ay="-277941" az="-10713303"/>
                    <am3d:postTrans dx="0" dy="0" dz="0"/>
                  </am3d:trans>
                  <am3d:raster rName="Office3DRenderer" rVer="16.0.8326">
                    <am3d:blip r:embed="rId6"/>
                  </am3d:raster>
                  <am3d:objViewport viewportSz="7118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9296400" y="1686853"/>
                <a:ext cx="4301285" cy="4913932"/>
              </a:xfrm>
              <a:prstGeom prst="rect">
                <a:avLst/>
              </a:prstGeom>
            </p:spPr>
          </p:pic>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3CF463-8E1B-4413-DE69-E5B85E948AC7}"/>
                  </a:ext>
                </a:extLst>
              </p:cNvPr>
              <p:cNvSpPr txBox="1"/>
              <p:nvPr/>
            </p:nvSpPr>
            <p:spPr>
              <a:xfrm>
                <a:off x="173365" y="1179802"/>
                <a:ext cx="14038288" cy="1494961"/>
              </a:xfrm>
              <a:prstGeom prst="rect">
                <a:avLst/>
              </a:prstGeom>
              <a:noFill/>
            </p:spPr>
            <p:txBody>
              <a:bodyPr wrap="square">
                <a:spAutoFit/>
              </a:bodyPr>
              <a:lstStyle/>
              <a:p>
                <a:pPr lvl="1"/>
                <a:r>
                  <a:rPr lang="en-US" sz="4400" dirty="0">
                    <a:latin typeface="Oswald" panose="020F0502020204030204" pitchFamily="2" charset="0"/>
                  </a:rPr>
                  <a:t>Its acceleration to save its tangential velocity could be calculated by </a:t>
                </a:r>
                <a14:m>
                  <m:oMath xmlns:m="http://schemas.openxmlformats.org/officeDocument/2006/math">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a</m:t>
                        </m:r>
                      </m:e>
                      <m:sub>
                        <m:r>
                          <m:rPr>
                            <m:sty m:val="p"/>
                          </m:rPr>
                          <a:rPr lang="en-US" sz="4400" b="0" i="0" smtClean="0">
                            <a:latin typeface="Cambria Math" panose="02040503050406030204" pitchFamily="18" charset="0"/>
                          </a:rPr>
                          <m:t>c</m:t>
                        </m:r>
                      </m:sub>
                    </m:sSub>
                    <m:r>
                      <a:rPr lang="en-US" sz="4400" b="0" i="1" smtClean="0">
                        <a:latin typeface="Cambria Math" panose="02040503050406030204" pitchFamily="18" charset="0"/>
                        <a:ea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𝜔</m:t>
                    </m:r>
                    <m:r>
                      <a:rPr lang="en-US" sz="4400" b="0" i="1" smtClean="0">
                        <a:latin typeface="Cambria Math" panose="02040503050406030204" pitchFamily="18" charset="0"/>
                        <a:ea typeface="Cambria Math" panose="02040503050406030204" pitchFamily="18" charset="0"/>
                      </a:rPr>
                      <m:t>𝑉</m:t>
                    </m:r>
                  </m:oMath>
                </a14:m>
                <a:r>
                  <a:rPr lang="en-US" sz="4400" dirty="0">
                    <a:latin typeface="Oswald" panose="020F0502020204030204" pitchFamily="2" charset="0"/>
                  </a:rPr>
                  <a:t> </a:t>
                </a:r>
              </a:p>
            </p:txBody>
          </p:sp>
        </mc:Choice>
        <mc:Fallback xmlns="">
          <p:sp>
            <p:nvSpPr>
              <p:cNvPr id="6" name="TextBox 5">
                <a:extLst>
                  <a:ext uri="{FF2B5EF4-FFF2-40B4-BE49-F238E27FC236}">
                    <a16:creationId xmlns:a16="http://schemas.microsoft.com/office/drawing/2014/main" id="{FD3CF463-8E1B-4413-DE69-E5B85E948AC7}"/>
                  </a:ext>
                </a:extLst>
              </p:cNvPr>
              <p:cNvSpPr txBox="1">
                <a:spLocks noRot="1" noChangeAspect="1" noMove="1" noResize="1" noEditPoints="1" noAdjustHandles="1" noChangeArrowheads="1" noChangeShapeType="1" noTextEdit="1"/>
              </p:cNvSpPr>
              <p:nvPr/>
            </p:nvSpPr>
            <p:spPr>
              <a:xfrm>
                <a:off x="173365" y="1179802"/>
                <a:ext cx="14038288" cy="1494961"/>
              </a:xfrm>
              <a:prstGeom prst="rect">
                <a:avLst/>
              </a:prstGeom>
              <a:blipFill>
                <a:blip r:embed="rId8"/>
                <a:stretch>
                  <a:fillRect t="-8571" b="-15510"/>
                </a:stretch>
              </a:blipFill>
            </p:spPr>
            <p:txBody>
              <a:bodyPr/>
              <a:lstStyle/>
              <a:p>
                <a:r>
                  <a:rPr lang="en-US">
                    <a:noFill/>
                  </a:rPr>
                  <a:t> </a:t>
                </a:r>
              </a:p>
            </p:txBody>
          </p:sp>
        </mc:Fallback>
      </mc:AlternateContent>
    </p:spTree>
    <p:extLst>
      <p:ext uri="{BB962C8B-B14F-4D97-AF65-F5344CB8AC3E}">
        <p14:creationId xmlns:p14="http://schemas.microsoft.com/office/powerpoint/2010/main" val="305652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nvGraphicFramePr>
            <p:xfrm>
              <a:off x="3696106" y="3879406"/>
              <a:ext cx="5335937" cy="3171929"/>
            </p:xfrm>
            <a:graphic>
              <a:graphicData uri="http://schemas.microsoft.com/office/drawing/2017/model3d">
                <am3d:model3d r:embed="rId3">
                  <am3d:spPr>
                    <a:xfrm>
                      <a:off x="0" y="0"/>
                      <a:ext cx="5335937" cy="3171929"/>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2589527" ay="15590" az="-14622"/>
                    <am3d:postTrans dx="0" dy="0" dz="0"/>
                  </am3d:trans>
                  <am3d:raster rName="Office3DRenderer" rVer="16.0.8326">
                    <am3d:blip r:embed="rId4"/>
                  </am3d:raster>
                  <am3d:objViewport viewportSz="60588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a:off x="3696106" y="3879406"/>
                <a:ext cx="5335937" cy="31719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F0183B-1264-7B54-8AE3-11EB90A44E7D}"/>
                  </a:ext>
                </a:extLst>
              </p:cNvPr>
              <p:cNvGraphicFramePr>
                <a:graphicFrameLocks noChangeAspect="1"/>
              </p:cNvGraphicFramePr>
              <p:nvPr/>
            </p:nvGraphicFramePr>
            <p:xfrm>
              <a:off x="9296400" y="1686853"/>
              <a:ext cx="4301285" cy="4913932"/>
            </p:xfrm>
            <a:graphic>
              <a:graphicData uri="http://schemas.microsoft.com/office/drawing/2017/model3d">
                <am3d:model3d r:embed="rId5">
                  <am3d:spPr>
                    <a:xfrm>
                      <a:off x="0" y="0"/>
                      <a:ext cx="4301285" cy="4913932"/>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9759366" ay="-277941" az="-10713303"/>
                    <am3d:postTrans dx="0" dy="0" dz="0"/>
                  </am3d:trans>
                  <am3d:raster rName="Office3DRenderer" rVer="16.0.8326">
                    <am3d:blip r:embed="rId6"/>
                  </am3d:raster>
                  <am3d:objViewport viewportSz="7118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F0183B-1264-7B54-8AE3-11EB90A44E7D}"/>
                  </a:ext>
                </a:extLst>
              </p:cNvPr>
              <p:cNvPicPr>
                <a:picLocks noGrp="1" noRot="1" noChangeAspect="1" noMove="1" noResize="1" noEditPoints="1" noAdjustHandles="1" noChangeArrowheads="1" noChangeShapeType="1" noCrop="1"/>
              </p:cNvPicPr>
              <p:nvPr/>
            </p:nvPicPr>
            <p:blipFill>
              <a:blip r:embed="rId6"/>
              <a:stretch>
                <a:fillRect/>
              </a:stretch>
            </p:blipFill>
            <p:spPr>
              <a:xfrm>
                <a:off x="9296400" y="1686853"/>
                <a:ext cx="4301285" cy="4913932"/>
              </a:xfrm>
              <a:prstGeom prst="rect">
                <a:avLst/>
              </a:prstGeom>
            </p:spPr>
          </p:pic>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3CF463-8E1B-4413-DE69-E5B85E948AC7}"/>
                  </a:ext>
                </a:extLst>
              </p:cNvPr>
              <p:cNvSpPr txBox="1"/>
              <p:nvPr/>
            </p:nvSpPr>
            <p:spPr>
              <a:xfrm>
                <a:off x="0" y="723900"/>
                <a:ext cx="14038288" cy="1161408"/>
              </a:xfrm>
              <a:prstGeom prst="rect">
                <a:avLst/>
              </a:prstGeom>
              <a:noFill/>
            </p:spPr>
            <p:txBody>
              <a:bodyPr wrap="square">
                <a:spAutoFit/>
              </a:bodyPr>
              <a:lstStyle/>
              <a:p>
                <a:pPr lvl="1"/>
                <a:r>
                  <a:rPr lang="en-US" sz="4400" dirty="0">
                    <a:latin typeface="Oswald" panose="020F0502020204030204" pitchFamily="2" charset="0"/>
                  </a:rPr>
                  <a:t>And from newton’s 2</a:t>
                </a:r>
                <a:r>
                  <a:rPr lang="en-US" sz="4400" baseline="30000" dirty="0">
                    <a:latin typeface="Oswald" panose="020F0502020204030204" pitchFamily="2" charset="0"/>
                  </a:rPr>
                  <a:t>nd</a:t>
                </a:r>
                <a:r>
                  <a:rPr lang="en-US" sz="4400" dirty="0">
                    <a:latin typeface="Oswald" panose="020F0502020204030204" pitchFamily="2" charset="0"/>
                  </a:rPr>
                  <a:t> law </a:t>
                </a:r>
                <a14:m>
                  <m:oMath xmlns:m="http://schemas.openxmlformats.org/officeDocument/2006/math">
                    <m:r>
                      <a:rPr lang="en-US" sz="4400" b="0" i="1" smtClean="0">
                        <a:latin typeface="Cambria Math" panose="02040503050406030204" pitchFamily="18" charset="0"/>
                      </a:rPr>
                      <m:t>𝑓</m:t>
                    </m:r>
                    <m:r>
                      <a:rPr lang="en-US" sz="4400" b="0" i="1" smtClean="0">
                        <a:latin typeface="Cambria Math" panose="02040503050406030204" pitchFamily="18" charset="0"/>
                      </a:rPr>
                      <m:t>=</m:t>
                    </m:r>
                    <m:r>
                      <a:rPr lang="en-US" sz="4400" b="0" i="1" smtClean="0">
                        <a:latin typeface="Cambria Math" panose="02040503050406030204" pitchFamily="18" charset="0"/>
                      </a:rPr>
                      <m:t>𝑚𝑎</m:t>
                    </m:r>
                  </m:oMath>
                </a14:m>
                <a:r>
                  <a:rPr lang="en-US" sz="4400" dirty="0">
                    <a:latin typeface="Oswald" panose="020F0502020204030204" pitchFamily="2" charset="0"/>
                  </a:rPr>
                  <a:t> , then </a:t>
                </a:r>
                <a14:m>
                  <m:oMath xmlns:m="http://schemas.openxmlformats.org/officeDocument/2006/math">
                    <m:r>
                      <a:rPr lang="en-US" sz="4400" i="1" smtClean="0">
                        <a:latin typeface="Cambria Math" panose="02040503050406030204" pitchFamily="18" charset="0"/>
                        <a:ea typeface="Cambria Math" panose="02040503050406030204" pitchFamily="18" charset="0"/>
                      </a:rPr>
                      <m:t>𝜔</m:t>
                    </m:r>
                    <m:r>
                      <a:rPr lang="en-US" sz="4400" b="0" i="1" smtClean="0">
                        <a:latin typeface="Cambria Math" panose="02040503050406030204" pitchFamily="18" charset="0"/>
                        <a:ea typeface="Cambria Math" panose="02040503050406030204" pitchFamily="18" charset="0"/>
                      </a:rPr>
                      <m:t>=</m:t>
                    </m:r>
                    <m:f>
                      <m:fPr>
                        <m:ctrlPr>
                          <a:rPr lang="en-US" sz="4400" b="0" i="1" smtClean="0">
                            <a:latin typeface="Cambria Math" panose="02040503050406030204" pitchFamily="18" charset="0"/>
                            <a:ea typeface="Cambria Math" panose="02040503050406030204" pitchFamily="18" charset="0"/>
                          </a:rPr>
                        </m:ctrlPr>
                      </m:fPr>
                      <m:num>
                        <m:r>
                          <a:rPr lang="en-US" sz="4400" b="0" i="1" smtClean="0">
                            <a:latin typeface="Cambria Math" panose="02040503050406030204" pitchFamily="18" charset="0"/>
                            <a:ea typeface="Cambria Math" panose="02040503050406030204" pitchFamily="18" charset="0"/>
                          </a:rPr>
                          <m:t>𝑓</m:t>
                        </m:r>
                      </m:num>
                      <m:den>
                        <m:d>
                          <m:dPr>
                            <m:ctrlPr>
                              <a:rPr lang="en-US" sz="4400" b="0" i="1" smtClean="0">
                                <a:latin typeface="Cambria Math" panose="02040503050406030204" pitchFamily="18" charset="0"/>
                                <a:ea typeface="Cambria Math" panose="02040503050406030204" pitchFamily="18" charset="0"/>
                              </a:rPr>
                            </m:ctrlPr>
                          </m:dPr>
                          <m:e>
                            <m:r>
                              <a:rPr lang="en-US" sz="4400" b="0" i="1" smtClean="0">
                                <a:latin typeface="Cambria Math" panose="02040503050406030204" pitchFamily="18" charset="0"/>
                                <a:ea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𝑉</m:t>
                            </m:r>
                          </m:e>
                        </m:d>
                        <m:r>
                          <a:rPr lang="en-US" sz="4400" b="0" i="1" smtClean="0">
                            <a:latin typeface="Cambria Math" panose="02040503050406030204" pitchFamily="18" charset="0"/>
                            <a:ea typeface="Cambria Math" panose="02040503050406030204" pitchFamily="18" charset="0"/>
                          </a:rPr>
                          <m:t>𝑚</m:t>
                        </m:r>
                      </m:den>
                    </m:f>
                  </m:oMath>
                </a14:m>
                <a:endParaRPr lang="en-US" sz="4400" dirty="0">
                  <a:latin typeface="Oswald" panose="020F0502020204030204" pitchFamily="2" charset="0"/>
                </a:endParaRPr>
              </a:p>
            </p:txBody>
          </p:sp>
        </mc:Choice>
        <mc:Fallback xmlns="">
          <p:sp>
            <p:nvSpPr>
              <p:cNvPr id="6" name="TextBox 5">
                <a:extLst>
                  <a:ext uri="{FF2B5EF4-FFF2-40B4-BE49-F238E27FC236}">
                    <a16:creationId xmlns:a16="http://schemas.microsoft.com/office/drawing/2014/main" id="{FD3CF463-8E1B-4413-DE69-E5B85E948AC7}"/>
                  </a:ext>
                </a:extLst>
              </p:cNvPr>
              <p:cNvSpPr txBox="1">
                <a:spLocks noRot="1" noChangeAspect="1" noMove="1" noResize="1" noEditPoints="1" noAdjustHandles="1" noChangeArrowheads="1" noChangeShapeType="1" noTextEdit="1"/>
              </p:cNvSpPr>
              <p:nvPr/>
            </p:nvSpPr>
            <p:spPr>
              <a:xfrm>
                <a:off x="0" y="723900"/>
                <a:ext cx="14038288" cy="1161408"/>
              </a:xfrm>
              <a:prstGeom prst="rect">
                <a:avLst/>
              </a:prstGeom>
              <a:blipFill>
                <a:blip r:embed="rId9"/>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1805562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extLst>
                  <p:ext uri="{D42A27DB-BD31-4B8C-83A1-F6EECF244321}">
                    <p14:modId xmlns:p14="http://schemas.microsoft.com/office/powerpoint/2010/main" val="3258817201"/>
                  </p:ext>
                </p:extLst>
              </p:nvPr>
            </p:nvGraphicFramePr>
            <p:xfrm rot="5400000">
              <a:off x="9990024" y="3430709"/>
              <a:ext cx="6129817" cy="4069000"/>
            </p:xfrm>
            <a:graphic>
              <a:graphicData uri="http://schemas.microsoft.com/office/drawing/2017/model3d">
                <am3d:model3d r:embed="rId3">
                  <am3d:spPr>
                    <a:xfrm rot="5400000">
                      <a:off x="0" y="0"/>
                      <a:ext cx="6129817" cy="4069000"/>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m3d:postTrans dx="0" dy="0" dz="0"/>
                  </am3d:trans>
                  <am3d:raster rName="Office3DRenderer" rVer="16.0.8326">
                    <am3d:blip r:embed="rId4"/>
                  </am3d:raster>
                  <am3d:objViewport viewportSz="78708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9990024" y="3430709"/>
                <a:ext cx="6129817" cy="4069000"/>
              </a:xfrm>
              <a:prstGeom prst="rect">
                <a:avLst/>
              </a:prstGeom>
            </p:spPr>
          </p:pic>
        </mc:Fallback>
      </mc:AlternateContent>
      <p:sp>
        <p:nvSpPr>
          <p:cNvPr id="6" name="TextBox 5">
            <a:extLst>
              <a:ext uri="{FF2B5EF4-FFF2-40B4-BE49-F238E27FC236}">
                <a16:creationId xmlns:a16="http://schemas.microsoft.com/office/drawing/2014/main" id="{FD3CF463-8E1B-4413-DE69-E5B85E948AC7}"/>
              </a:ext>
            </a:extLst>
          </p:cNvPr>
          <p:cNvSpPr txBox="1"/>
          <p:nvPr/>
        </p:nvSpPr>
        <p:spPr>
          <a:xfrm>
            <a:off x="648650" y="3092926"/>
            <a:ext cx="9677400" cy="3477875"/>
          </a:xfrm>
          <a:prstGeom prst="rect">
            <a:avLst/>
          </a:prstGeom>
          <a:noFill/>
        </p:spPr>
        <p:txBody>
          <a:bodyPr wrap="square">
            <a:spAutoFit/>
          </a:bodyPr>
          <a:lstStyle/>
          <a:p>
            <a:pPr marL="1028700" lvl="1" indent="-571500">
              <a:buFont typeface="Arial" panose="020B0604020202020204" pitchFamily="34" charset="0"/>
              <a:buChar char="•"/>
            </a:pPr>
            <a:r>
              <a:rPr lang="en-US" sz="4400" dirty="0">
                <a:latin typeface="Oswald" panose="020F0502020204030204" pitchFamily="2" charset="0"/>
              </a:rPr>
              <a:t>Magnetometer:</a:t>
            </a:r>
          </a:p>
          <a:p>
            <a:pPr lvl="1"/>
            <a:r>
              <a:rPr lang="en-US" sz="4400" dirty="0">
                <a:latin typeface="Oswald" panose="020F0502020204030204" pitchFamily="2" charset="0"/>
              </a:rPr>
              <a:t>Its working principle is hall effect which can be used at measuring </a:t>
            </a:r>
            <a:r>
              <a:rPr lang="en-US" sz="4400" dirty="0"/>
              <a:t>magnetic field strength and it would be very helpful at robot localization</a:t>
            </a:r>
            <a:endParaRPr lang="en-US" sz="4400" dirty="0">
              <a:latin typeface="Oswald" panose="020F0502020204030204" pitchFamily="2" charset="0"/>
            </a:endParaRPr>
          </a:p>
        </p:txBody>
      </p:sp>
    </p:spTree>
    <p:extLst>
      <p:ext uri="{BB962C8B-B14F-4D97-AF65-F5344CB8AC3E}">
        <p14:creationId xmlns:p14="http://schemas.microsoft.com/office/powerpoint/2010/main" val="366756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B170E1-78F2-2E0C-29B6-EE704D397DE2}"/>
                  </a:ext>
                </a:extLst>
              </p:cNvPr>
              <p:cNvGraphicFramePr>
                <a:graphicFrameLocks noChangeAspect="1"/>
              </p:cNvGraphicFramePr>
              <p:nvPr>
                <p:extLst>
                  <p:ext uri="{D42A27DB-BD31-4B8C-83A1-F6EECF244321}">
                    <p14:modId xmlns:p14="http://schemas.microsoft.com/office/powerpoint/2010/main" val="437763973"/>
                  </p:ext>
                </p:extLst>
              </p:nvPr>
            </p:nvGraphicFramePr>
            <p:xfrm rot="5041995">
              <a:off x="218427" y="-565964"/>
              <a:ext cx="6197278" cy="7546724"/>
            </p:xfrm>
            <a:graphic>
              <a:graphicData uri="http://schemas.microsoft.com/office/drawing/2017/model3d">
                <am3d:model3d r:embed="rId3">
                  <am3d:spPr>
                    <a:xfrm rot="5041995">
                      <a:off x="0" y="0"/>
                      <a:ext cx="6197278" cy="7546724"/>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2290917" ay="-3255404" az="1952965"/>
                    <am3d:postTrans dx="0" dy="0" dz="0"/>
                  </am3d:trans>
                  <am3d:raster rName="Office3DRenderer" rVer="16.0.8326">
                    <am3d:blip r:embed="rId4"/>
                  </am3d:raster>
                  <am3d:objViewport viewportSz="89286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B170E1-78F2-2E0C-29B6-EE704D397DE2}"/>
                  </a:ext>
                </a:extLst>
              </p:cNvPr>
              <p:cNvPicPr>
                <a:picLocks noGrp="1" noRot="1" noChangeAspect="1" noMove="1" noResize="1" noEditPoints="1" noAdjustHandles="1" noChangeArrowheads="1" noChangeShapeType="1" noCrop="1"/>
              </p:cNvPicPr>
              <p:nvPr/>
            </p:nvPicPr>
            <p:blipFill>
              <a:blip r:embed="rId4"/>
              <a:stretch>
                <a:fillRect/>
              </a:stretch>
            </p:blipFill>
            <p:spPr>
              <a:xfrm rot="5041995">
                <a:off x="218427" y="-565964"/>
                <a:ext cx="6197278" cy="7546724"/>
              </a:xfrm>
              <a:prstGeom prst="rect">
                <a:avLst/>
              </a:prstGeom>
            </p:spPr>
          </p:pic>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3CF463-8E1B-4413-DE69-E5B85E948AC7}"/>
                  </a:ext>
                </a:extLst>
              </p:cNvPr>
              <p:cNvSpPr txBox="1"/>
              <p:nvPr/>
            </p:nvSpPr>
            <p:spPr>
              <a:xfrm>
                <a:off x="7924800" y="3543300"/>
                <a:ext cx="8229200" cy="5340821"/>
              </a:xfrm>
              <a:prstGeom prst="rect">
                <a:avLst/>
              </a:prstGeom>
              <a:noFill/>
            </p:spPr>
            <p:txBody>
              <a:bodyPr wrap="square">
                <a:spAutoFit/>
              </a:bodyPr>
              <a:lstStyle/>
              <a:p>
                <a:pPr lvl="1"/>
                <a:r>
                  <a:rPr lang="en-US" sz="4400" dirty="0">
                    <a:latin typeface="Oswald" panose="020F0502020204030204" pitchFamily="2" charset="0"/>
                  </a:rPr>
                  <a:t>Finally, If we need to represent the output data of 9 DOF </a:t>
                </a:r>
                <a:r>
                  <a:rPr lang="en-US" sz="4400" dirty="0" err="1">
                    <a:latin typeface="Oswald" panose="020F0502020204030204" pitchFamily="2" charset="0"/>
                  </a:rPr>
                  <a:t>mpu</a:t>
                </a:r>
                <a:r>
                  <a:rPr lang="en-US" sz="4400" dirty="0">
                    <a:latin typeface="Oswald" panose="020F0502020204030204" pitchFamily="2" charset="0"/>
                  </a:rPr>
                  <a:t> it would be like the following:</a:t>
                </a:r>
              </a:p>
              <a:p>
                <a:pPr lvl="1"/>
                <a:endParaRPr lang="en-US" sz="4400" dirty="0">
                  <a:latin typeface="Oswald" panose="020F0502020204030204" pitchFamily="2" charset="0"/>
                </a:endParaRPr>
              </a:p>
              <a:p>
                <a:pPr lvl="1"/>
                <a:r>
                  <a:rPr lang="en-US" sz="5400" dirty="0">
                    <a:latin typeface="Oswald" panose="020F0502020204030204" pitchFamily="2" charset="0"/>
                  </a:rPr>
                  <a:t> </a:t>
                </a:r>
                <a14:m>
                  <m:oMath xmlns:m="http://schemas.openxmlformats.org/officeDocument/2006/math">
                    <m:m>
                      <m:mPr>
                        <m:mcs>
                          <m:mc>
                            <m:mcPr>
                              <m:count m:val="3"/>
                              <m:mcJc m:val="center"/>
                            </m:mcPr>
                          </m:mc>
                        </m:mcs>
                        <m:ctrlPr>
                          <a:rPr lang="en-US" sz="5400" b="1" i="1" smtClean="0">
                            <a:latin typeface="Cambria Math" panose="02040503050406030204" pitchFamily="18" charset="0"/>
                          </a:rPr>
                        </m:ctrlPr>
                      </m:mPr>
                      <m:mr>
                        <m:e>
                          <m:r>
                            <m:rPr>
                              <m:brk m:alnAt="7"/>
                            </m:rPr>
                            <a:rPr lang="en-US" sz="5400" b="1" i="1" smtClean="0">
                              <a:latin typeface="Cambria Math" panose="02040503050406030204" pitchFamily="18" charset="0"/>
                              <a:ea typeface="Cambria Math" panose="02040503050406030204" pitchFamily="18" charset="0"/>
                            </a:rPr>
                            <m:t>𝝓</m:t>
                          </m:r>
                        </m:e>
                        <m:e>
                          <m:r>
                            <a:rPr lang="en-US" sz="5400" b="1" i="1" smtClean="0">
                              <a:latin typeface="Cambria Math" panose="02040503050406030204" pitchFamily="18" charset="0"/>
                              <a:ea typeface="Cambria Math" panose="02040503050406030204" pitchFamily="18" charset="0"/>
                            </a:rPr>
                            <m:t>𝜽</m:t>
                          </m:r>
                        </m:e>
                        <m:e>
                          <m:r>
                            <a:rPr lang="en-US" sz="5400" b="1" i="1" smtClean="0">
                              <a:latin typeface="Cambria Math" panose="02040503050406030204" pitchFamily="18" charset="0"/>
                              <a:ea typeface="Cambria Math" panose="02040503050406030204" pitchFamily="18" charset="0"/>
                            </a:rPr>
                            <m:t>𝝍</m:t>
                          </m:r>
                        </m:e>
                      </m:mr>
                      <m:mr>
                        <m:e>
                          <m:acc>
                            <m:accPr>
                              <m:chr m:val="̇"/>
                              <m:ctrlPr>
                                <a:rPr lang="en-US" sz="5400" b="1" i="1" smtClean="0">
                                  <a:latin typeface="Cambria Math" panose="02040503050406030204" pitchFamily="18" charset="0"/>
                                </a:rPr>
                              </m:ctrlPr>
                            </m:accPr>
                            <m:e>
                              <m:r>
                                <m:rPr>
                                  <m:brk m:alnAt="7"/>
                                </m:rPr>
                                <a:rPr lang="en-US" sz="5400" b="1" i="1">
                                  <a:latin typeface="Cambria Math" panose="02040503050406030204" pitchFamily="18" charset="0"/>
                                  <a:ea typeface="Cambria Math" panose="02040503050406030204" pitchFamily="18" charset="0"/>
                                </a:rPr>
                                <m:t>𝝓</m:t>
                              </m:r>
                            </m:e>
                          </m:acc>
                        </m:e>
                        <m:e>
                          <m:acc>
                            <m:accPr>
                              <m:chr m:val="̇"/>
                              <m:ctrlPr>
                                <a:rPr lang="en-US" sz="5400" b="1" i="1" smtClean="0">
                                  <a:latin typeface="Cambria Math" panose="02040503050406030204" pitchFamily="18" charset="0"/>
                                </a:rPr>
                              </m:ctrlPr>
                            </m:accPr>
                            <m:e>
                              <m:r>
                                <a:rPr lang="en-US" sz="5400" b="1" i="1">
                                  <a:latin typeface="Cambria Math" panose="02040503050406030204" pitchFamily="18" charset="0"/>
                                  <a:ea typeface="Cambria Math" panose="02040503050406030204" pitchFamily="18" charset="0"/>
                                </a:rPr>
                                <m:t>𝜽</m:t>
                              </m:r>
                            </m:e>
                          </m:acc>
                        </m:e>
                        <m:e>
                          <m:acc>
                            <m:accPr>
                              <m:chr m:val="̇"/>
                              <m:ctrlPr>
                                <a:rPr lang="en-US" sz="5400" b="1" i="1" smtClean="0">
                                  <a:latin typeface="Cambria Math" panose="02040503050406030204" pitchFamily="18" charset="0"/>
                                </a:rPr>
                              </m:ctrlPr>
                            </m:accPr>
                            <m:e>
                              <m:r>
                                <a:rPr lang="en-US" sz="5400" b="1" i="1">
                                  <a:latin typeface="Cambria Math" panose="02040503050406030204" pitchFamily="18" charset="0"/>
                                  <a:ea typeface="Cambria Math" panose="02040503050406030204" pitchFamily="18" charset="0"/>
                                </a:rPr>
                                <m:t>𝝍</m:t>
                              </m:r>
                            </m:e>
                          </m:acc>
                        </m:e>
                      </m:mr>
                      <m:mr>
                        <m:e>
                          <m:acc>
                            <m:accPr>
                              <m:chr m:val="̈"/>
                              <m:ctrlPr>
                                <a:rPr lang="en-US" sz="5400" b="1" i="1" smtClean="0">
                                  <a:latin typeface="Cambria Math" panose="02040503050406030204" pitchFamily="18" charset="0"/>
                                </a:rPr>
                              </m:ctrlPr>
                            </m:accPr>
                            <m:e>
                              <m:r>
                                <a:rPr lang="en-US" sz="5400" b="1" i="1" smtClean="0">
                                  <a:latin typeface="Cambria Math" panose="02040503050406030204" pitchFamily="18" charset="0"/>
                                </a:rPr>
                                <m:t>𝒙</m:t>
                              </m:r>
                            </m:e>
                          </m:acc>
                        </m:e>
                        <m:e>
                          <m:acc>
                            <m:accPr>
                              <m:chr m:val="̈"/>
                              <m:ctrlPr>
                                <a:rPr lang="en-US" sz="5400" b="1" i="1" smtClean="0">
                                  <a:latin typeface="Cambria Math" panose="02040503050406030204" pitchFamily="18" charset="0"/>
                                </a:rPr>
                              </m:ctrlPr>
                            </m:accPr>
                            <m:e>
                              <m:r>
                                <a:rPr lang="en-US" sz="5400" b="1" i="1" smtClean="0">
                                  <a:latin typeface="Cambria Math" panose="02040503050406030204" pitchFamily="18" charset="0"/>
                                </a:rPr>
                                <m:t>𝒚</m:t>
                              </m:r>
                            </m:e>
                          </m:acc>
                        </m:e>
                        <m:e>
                          <m:acc>
                            <m:accPr>
                              <m:chr m:val="̈"/>
                              <m:ctrlPr>
                                <a:rPr lang="en-US" sz="5400" b="1" i="1" smtClean="0">
                                  <a:latin typeface="Cambria Math" panose="02040503050406030204" pitchFamily="18" charset="0"/>
                                </a:rPr>
                              </m:ctrlPr>
                            </m:accPr>
                            <m:e>
                              <m:r>
                                <a:rPr lang="en-US" sz="5400" b="1" i="1" smtClean="0">
                                  <a:latin typeface="Cambria Math" panose="02040503050406030204" pitchFamily="18" charset="0"/>
                                </a:rPr>
                                <m:t>𝒛</m:t>
                              </m:r>
                            </m:e>
                          </m:acc>
                        </m:e>
                      </m:mr>
                    </m:m>
                  </m:oMath>
                </a14:m>
                <a:endParaRPr lang="en-US" sz="5400" b="1" dirty="0">
                  <a:latin typeface="Oswald" panose="020F0502020204030204" pitchFamily="2" charset="0"/>
                </a:endParaRPr>
              </a:p>
            </p:txBody>
          </p:sp>
        </mc:Choice>
        <mc:Fallback xmlns="">
          <p:sp>
            <p:nvSpPr>
              <p:cNvPr id="6" name="TextBox 5">
                <a:extLst>
                  <a:ext uri="{FF2B5EF4-FFF2-40B4-BE49-F238E27FC236}">
                    <a16:creationId xmlns:a16="http://schemas.microsoft.com/office/drawing/2014/main" id="{FD3CF463-8E1B-4413-DE69-E5B85E948AC7}"/>
                  </a:ext>
                </a:extLst>
              </p:cNvPr>
              <p:cNvSpPr txBox="1">
                <a:spLocks noRot="1" noChangeAspect="1" noMove="1" noResize="1" noEditPoints="1" noAdjustHandles="1" noChangeArrowheads="1" noChangeShapeType="1" noTextEdit="1"/>
              </p:cNvSpPr>
              <p:nvPr/>
            </p:nvSpPr>
            <p:spPr>
              <a:xfrm>
                <a:off x="7924800" y="3543300"/>
                <a:ext cx="8229200" cy="5340821"/>
              </a:xfrm>
              <a:prstGeom prst="rect">
                <a:avLst/>
              </a:prstGeom>
              <a:blipFill>
                <a:blip r:embed="rId6"/>
                <a:stretch>
                  <a:fillRect t="-2283" r="-667"/>
                </a:stretch>
              </a:blipFill>
            </p:spPr>
            <p:txBody>
              <a:bodyPr/>
              <a:lstStyle/>
              <a:p>
                <a:r>
                  <a:rPr lang="en-US">
                    <a:noFill/>
                  </a:rPr>
                  <a:t> </a:t>
                </a:r>
              </a:p>
            </p:txBody>
          </p:sp>
        </mc:Fallback>
      </mc:AlternateContent>
    </p:spTree>
    <p:extLst>
      <p:ext uri="{BB962C8B-B14F-4D97-AF65-F5344CB8AC3E}">
        <p14:creationId xmlns:p14="http://schemas.microsoft.com/office/powerpoint/2010/main" val="1717247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6" name="TextBox 5">
            <a:extLst>
              <a:ext uri="{FF2B5EF4-FFF2-40B4-BE49-F238E27FC236}">
                <a16:creationId xmlns:a16="http://schemas.microsoft.com/office/drawing/2014/main" id="{FD3CF463-8E1B-4413-DE69-E5B85E948AC7}"/>
              </a:ext>
            </a:extLst>
          </p:cNvPr>
          <p:cNvSpPr txBox="1"/>
          <p:nvPr/>
        </p:nvSpPr>
        <p:spPr>
          <a:xfrm>
            <a:off x="1752600" y="3435340"/>
            <a:ext cx="8229200" cy="3416320"/>
          </a:xfrm>
          <a:prstGeom prst="rect">
            <a:avLst/>
          </a:prstGeom>
          <a:noFill/>
        </p:spPr>
        <p:txBody>
          <a:bodyPr wrap="square">
            <a:spAutoFit/>
          </a:bodyPr>
          <a:lstStyle/>
          <a:p>
            <a:pPr lvl="1"/>
            <a:r>
              <a:rPr lang="en-US" sz="5400" b="1" dirty="0">
                <a:latin typeface="Oswald" panose="020F0502020204030204" pitchFamily="2" charset="0"/>
              </a:rPr>
              <a:t>3. Magnetic Encoders:</a:t>
            </a:r>
          </a:p>
          <a:p>
            <a:pPr lvl="1"/>
            <a:r>
              <a:rPr lang="en-US" sz="5400" b="1" dirty="0">
                <a:latin typeface="Oswald" panose="020F0502020204030204" pitchFamily="2" charset="0"/>
              </a:rPr>
              <a:t>It simply based on 2 hall effect sensors.</a:t>
            </a:r>
          </a:p>
          <a:p>
            <a:pPr lvl="1"/>
            <a:endParaRPr lang="en-US" sz="5400" dirty="0">
              <a:latin typeface="Oswald" panose="020F0502020204030204" pitchFamily="2" charset="0"/>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8778AD99-7D58-446B-9A4A-3A1E17ABEEC8}"/>
                  </a:ext>
                </a:extLst>
              </p:cNvPr>
              <p:cNvGraphicFramePr>
                <a:graphicFrameLocks noChangeAspect="1"/>
              </p:cNvGraphicFramePr>
              <p:nvPr>
                <p:extLst>
                  <p:ext uri="{D42A27DB-BD31-4B8C-83A1-F6EECF244321}">
                    <p14:modId xmlns:p14="http://schemas.microsoft.com/office/powerpoint/2010/main" val="2868639100"/>
                  </p:ext>
                </p:extLst>
              </p:nvPr>
            </p:nvGraphicFramePr>
            <p:xfrm>
              <a:off x="11353800" y="2476500"/>
              <a:ext cx="4038600" cy="4570631"/>
            </p:xfrm>
            <a:graphic>
              <a:graphicData uri="http://schemas.microsoft.com/office/drawing/2017/model3d">
                <am3d:model3d r:embed="rId3">
                  <am3d:spPr>
                    <a:xfrm>
                      <a:off x="0" y="0"/>
                      <a:ext cx="4038600" cy="4570631"/>
                    </a:xfrm>
                    <a:prstGeom prst="rect">
                      <a:avLst/>
                    </a:prstGeom>
                  </am3d:spPr>
                  <am3d:camera>
                    <am3d:pos x="0" y="0" z="72966419"/>
                    <am3d:up dx="0" dy="36000000" dz="0"/>
                    <am3d:lookAt x="0" y="0" z="0"/>
                    <am3d:perspective fov="2700000"/>
                  </am3d:camera>
                  <am3d:trans>
                    <am3d:meterPerModelUnit n="23809522" d="1000000"/>
                    <am3d:preTrans dx="0" dy="-11485520" dz="-130"/>
                    <am3d:scale>
                      <am3d:sx n="1000000" d="1000000"/>
                      <am3d:sy n="1000000" d="1000000"/>
                      <am3d:sz n="1000000" d="1000000"/>
                    </am3d:scale>
                    <am3d:rot ax="4246917" ay="1986438" az="3447229"/>
                    <am3d:postTrans dx="0" dy="0" dz="0"/>
                  </am3d:trans>
                  <am3d:raster rName="Office3DRenderer" rVer="16.0.8326">
                    <am3d:blip r:embed="rId4"/>
                  </am3d:raster>
                  <am3d:objViewport viewportSz="68116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8778AD99-7D58-446B-9A4A-3A1E17ABEEC8}"/>
                  </a:ext>
                </a:extLst>
              </p:cNvPr>
              <p:cNvPicPr>
                <a:picLocks noGrp="1" noRot="1" noChangeAspect="1" noMove="1" noResize="1" noEditPoints="1" noAdjustHandles="1" noChangeArrowheads="1" noChangeShapeType="1" noCrop="1"/>
              </p:cNvPicPr>
              <p:nvPr/>
            </p:nvPicPr>
            <p:blipFill>
              <a:blip r:embed="rId4"/>
              <a:stretch>
                <a:fillRect/>
              </a:stretch>
            </p:blipFill>
            <p:spPr>
              <a:xfrm>
                <a:off x="11353800" y="2476500"/>
                <a:ext cx="4038600" cy="4570631"/>
              </a:xfrm>
              <a:prstGeom prst="rect">
                <a:avLst/>
              </a:prstGeom>
            </p:spPr>
          </p:pic>
        </mc:Fallback>
      </mc:AlternateContent>
    </p:spTree>
    <p:extLst>
      <p:ext uri="{BB962C8B-B14F-4D97-AF65-F5344CB8AC3E}">
        <p14:creationId xmlns:p14="http://schemas.microsoft.com/office/powerpoint/2010/main" val="101904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6" name="TextBox 5">
            <a:extLst>
              <a:ext uri="{FF2B5EF4-FFF2-40B4-BE49-F238E27FC236}">
                <a16:creationId xmlns:a16="http://schemas.microsoft.com/office/drawing/2014/main" id="{FD3CF463-8E1B-4413-DE69-E5B85E948AC7}"/>
              </a:ext>
            </a:extLst>
          </p:cNvPr>
          <p:cNvSpPr txBox="1"/>
          <p:nvPr/>
        </p:nvSpPr>
        <p:spPr>
          <a:xfrm>
            <a:off x="1371600" y="723900"/>
            <a:ext cx="7086600" cy="6740307"/>
          </a:xfrm>
          <a:prstGeom prst="rect">
            <a:avLst/>
          </a:prstGeom>
          <a:noFill/>
        </p:spPr>
        <p:txBody>
          <a:bodyPr wrap="square">
            <a:spAutoFit/>
          </a:bodyPr>
          <a:lstStyle/>
          <a:p>
            <a:pPr lvl="1"/>
            <a:r>
              <a:rPr lang="en-US" sz="5400" dirty="0">
                <a:latin typeface="Oswald" panose="020F0502020204030204" pitchFamily="2" charset="0"/>
              </a:rPr>
              <a:t>There is a core filled of magnetic slots when it starts of rotating because of attachment to motor rotor the hall effect sensor send pulses </a:t>
            </a:r>
          </a:p>
          <a:p>
            <a:pPr lvl="1"/>
            <a:endParaRPr lang="en-US" sz="5400" dirty="0">
              <a:latin typeface="Oswald" panose="020F0502020204030204" pitchFamily="2" charset="0"/>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C25FEF79-93B0-CCD1-69EB-987098E4FFCA}"/>
                  </a:ext>
                </a:extLst>
              </p:cNvPr>
              <p:cNvGraphicFramePr>
                <a:graphicFrameLocks noChangeAspect="1"/>
              </p:cNvGraphicFramePr>
              <p:nvPr>
                <p:extLst>
                  <p:ext uri="{D42A27DB-BD31-4B8C-83A1-F6EECF244321}">
                    <p14:modId xmlns:p14="http://schemas.microsoft.com/office/powerpoint/2010/main" val="1265378638"/>
                  </p:ext>
                </p:extLst>
              </p:nvPr>
            </p:nvGraphicFramePr>
            <p:xfrm>
              <a:off x="12467158" y="3167387"/>
              <a:ext cx="688048" cy="2934999"/>
            </p:xfrm>
            <a:graphic>
              <a:graphicData uri="http://schemas.microsoft.com/office/drawing/2017/model3d">
                <am3d:model3d r:embed="rId3">
                  <am3d:spPr>
                    <a:xfrm>
                      <a:off x="0" y="0"/>
                      <a:ext cx="688048" cy="2934999"/>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8700000" ay="1800000" az="9600000"/>
                    <am3d:postTrans dx="0" dy="0" dz="0"/>
                  </am3d:trans>
                  <am3d:raster rName="Office3DRenderer" rVer="16.0.8326">
                    <am3d:blip r:embed="rId4"/>
                  </am3d:raster>
                  <am3d:objViewport viewportSz="29538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C25FEF79-93B0-CCD1-69EB-987098E4FFCA}"/>
                  </a:ext>
                </a:extLst>
              </p:cNvPr>
              <p:cNvPicPr>
                <a:picLocks noGrp="1" noRot="1" noChangeAspect="1" noMove="1" noResize="1" noEditPoints="1" noAdjustHandles="1" noChangeArrowheads="1" noChangeShapeType="1" noCrop="1"/>
              </p:cNvPicPr>
              <p:nvPr/>
            </p:nvPicPr>
            <p:blipFill>
              <a:blip r:embed="rId4"/>
              <a:stretch>
                <a:fillRect/>
              </a:stretch>
            </p:blipFill>
            <p:spPr>
              <a:xfrm>
                <a:off x="12467158" y="3167387"/>
                <a:ext cx="688048" cy="293499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77FEFCDF-3F19-EA93-C073-C7A2BF7B81B1}"/>
                  </a:ext>
                </a:extLst>
              </p:cNvPr>
              <p:cNvGraphicFramePr>
                <a:graphicFrameLocks noChangeAspect="1"/>
              </p:cNvGraphicFramePr>
              <p:nvPr>
                <p:extLst>
                  <p:ext uri="{D42A27DB-BD31-4B8C-83A1-F6EECF244321}">
                    <p14:modId xmlns:p14="http://schemas.microsoft.com/office/powerpoint/2010/main" val="1776661019"/>
                  </p:ext>
                </p:extLst>
              </p:nvPr>
            </p:nvGraphicFramePr>
            <p:xfrm>
              <a:off x="9464184" y="3075271"/>
              <a:ext cx="731236" cy="3119233"/>
            </p:xfrm>
            <a:graphic>
              <a:graphicData uri="http://schemas.microsoft.com/office/drawing/2017/model3d">
                <am3d:model3d r:embed="rId3">
                  <am3d:spPr>
                    <a:xfrm>
                      <a:off x="0" y="0"/>
                      <a:ext cx="731236" cy="3119233"/>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8700000" ay="-1800000" az="-9600000"/>
                    <am3d:postTrans dx="0" dy="0" dz="0"/>
                  </am3d:trans>
                  <am3d:raster rName="Office3DRenderer" rVer="16.0.8326">
                    <am3d:blip r:embed="rId5"/>
                  </am3d:raster>
                  <am3d:objViewport viewportSz="31392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77FEFCDF-3F19-EA93-C073-C7A2BF7B81B1}"/>
                  </a:ext>
                </a:extLst>
              </p:cNvPr>
              <p:cNvPicPr>
                <a:picLocks noGrp="1" noRot="1" noChangeAspect="1" noMove="1" noResize="1" noEditPoints="1" noAdjustHandles="1" noChangeArrowheads="1" noChangeShapeType="1" noCrop="1"/>
              </p:cNvPicPr>
              <p:nvPr/>
            </p:nvPicPr>
            <p:blipFill>
              <a:blip r:embed="rId5"/>
              <a:stretch>
                <a:fillRect/>
              </a:stretch>
            </p:blipFill>
            <p:spPr>
              <a:xfrm>
                <a:off x="9464184" y="3075271"/>
                <a:ext cx="731236" cy="31192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1C239532-B546-4E8E-759A-C1BAFE0B3CD1}"/>
                  </a:ext>
                </a:extLst>
              </p:cNvPr>
              <p:cNvGraphicFramePr>
                <a:graphicFrameLocks noChangeAspect="1"/>
              </p:cNvGraphicFramePr>
              <p:nvPr>
                <p:extLst>
                  <p:ext uri="{D42A27DB-BD31-4B8C-83A1-F6EECF244321}">
                    <p14:modId xmlns:p14="http://schemas.microsoft.com/office/powerpoint/2010/main" val="2437432239"/>
                  </p:ext>
                </p:extLst>
              </p:nvPr>
            </p:nvGraphicFramePr>
            <p:xfrm>
              <a:off x="9247115" y="3520406"/>
              <a:ext cx="4118501" cy="5348197"/>
            </p:xfrm>
            <a:graphic>
              <a:graphicData uri="http://schemas.microsoft.com/office/drawing/2017/model3d">
                <am3d:model3d r:embed="rId6">
                  <am3d:spPr>
                    <a:xfrm>
                      <a:off x="0" y="0"/>
                      <a:ext cx="4118501" cy="5348197"/>
                    </a:xfrm>
                    <a:prstGeom prst="rect">
                      <a:avLst/>
                    </a:prstGeom>
                  </am3d:spPr>
                  <am3d:camera>
                    <am3d:pos x="0" y="0" z="68490632"/>
                    <am3d:up dx="0" dy="36000000" dz="0"/>
                    <am3d:lookAt x="0" y="0" z="0"/>
                    <am3d:perspective fov="2700000"/>
                  </am3d:camera>
                  <am3d:trans>
                    <am3d:meterPerModelUnit n="27777778" d="1000000"/>
                    <am3d:preTrans dx="0" dy="5999999" dz="0"/>
                    <am3d:scale>
                      <am3d:sx n="1000000" d="1000000"/>
                      <am3d:sy n="1000000" d="1000000"/>
                      <am3d:sz n="1000000" d="1000000"/>
                    </am3d:scale>
                    <am3d:rot ax="3317091" ay="-88802" az="-128106"/>
                    <am3d:postTrans dx="0" dy="0" dz="0"/>
                  </am3d:trans>
                  <am3d:raster rName="Office3DRenderer" rVer="16.0.8326">
                    <am3d:blip r:embed="rId7"/>
                  </am3d:raster>
                  <am3d:objViewport viewportSz="68121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1C239532-B546-4E8E-759A-C1BAFE0B3CD1}"/>
                  </a:ext>
                </a:extLst>
              </p:cNvPr>
              <p:cNvPicPr>
                <a:picLocks noGrp="1" noRot="1" noChangeAspect="1" noMove="1" noResize="1" noEditPoints="1" noAdjustHandles="1" noChangeArrowheads="1" noChangeShapeType="1" noCrop="1"/>
              </p:cNvPicPr>
              <p:nvPr/>
            </p:nvPicPr>
            <p:blipFill>
              <a:blip r:embed="rId7"/>
              <a:stretch>
                <a:fillRect/>
              </a:stretch>
            </p:blipFill>
            <p:spPr>
              <a:xfrm>
                <a:off x="9247115" y="3520406"/>
                <a:ext cx="4118501" cy="5348197"/>
              </a:xfrm>
              <a:prstGeom prst="rect">
                <a:avLst/>
              </a:prstGeom>
            </p:spPr>
          </p:pic>
        </mc:Fallback>
      </mc:AlternateContent>
    </p:spTree>
    <p:extLst>
      <p:ext uri="{BB962C8B-B14F-4D97-AF65-F5344CB8AC3E}">
        <p14:creationId xmlns:p14="http://schemas.microsoft.com/office/powerpoint/2010/main" val="2997006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6" name="TextBox 5">
            <a:extLst>
              <a:ext uri="{FF2B5EF4-FFF2-40B4-BE49-F238E27FC236}">
                <a16:creationId xmlns:a16="http://schemas.microsoft.com/office/drawing/2014/main" id="{FD3CF463-8E1B-4413-DE69-E5B85E948AC7}"/>
              </a:ext>
            </a:extLst>
          </p:cNvPr>
          <p:cNvSpPr txBox="1"/>
          <p:nvPr/>
        </p:nvSpPr>
        <p:spPr>
          <a:xfrm>
            <a:off x="1371600" y="723900"/>
            <a:ext cx="8229200" cy="5909310"/>
          </a:xfrm>
          <a:prstGeom prst="rect">
            <a:avLst/>
          </a:prstGeom>
          <a:noFill/>
        </p:spPr>
        <p:txBody>
          <a:bodyPr wrap="square">
            <a:spAutoFit/>
          </a:bodyPr>
          <a:lstStyle/>
          <a:p>
            <a:pPr lvl="1"/>
            <a:r>
              <a:rPr lang="en-US" sz="5400" dirty="0">
                <a:latin typeface="Oswald" panose="020F0502020204030204" pitchFamily="2" charset="0"/>
              </a:rPr>
              <a:t>And according of known number of magnetic slices and counting hall effect pulses we can determine exactly how much the wheel rotated.</a:t>
            </a:r>
          </a:p>
          <a:p>
            <a:pPr lvl="1"/>
            <a:endParaRPr lang="en-US" sz="5400" dirty="0">
              <a:latin typeface="Oswald" panose="020F0502020204030204" pitchFamily="2" charset="0"/>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1C26B5B-64AD-BB2F-066F-8DD0A8DD5154}"/>
                  </a:ext>
                </a:extLst>
              </p:cNvPr>
              <p:cNvGraphicFramePr>
                <a:graphicFrameLocks noChangeAspect="1"/>
              </p:cNvGraphicFramePr>
              <p:nvPr>
                <p:extLst>
                  <p:ext uri="{D42A27DB-BD31-4B8C-83A1-F6EECF244321}">
                    <p14:modId xmlns:p14="http://schemas.microsoft.com/office/powerpoint/2010/main" val="2961375075"/>
                  </p:ext>
                </p:extLst>
              </p:nvPr>
            </p:nvGraphicFramePr>
            <p:xfrm rot="20684610">
              <a:off x="11519890" y="2536327"/>
              <a:ext cx="866211" cy="334701"/>
            </p:xfrm>
            <a:graphic>
              <a:graphicData uri="http://schemas.microsoft.com/office/drawing/2017/model3d">
                <am3d:model3d r:embed="rId3">
                  <am3d:spPr>
                    <a:xfrm rot="20684610">
                      <a:off x="0" y="0"/>
                      <a:ext cx="866211" cy="334701"/>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1C26B5B-64AD-BB2F-066F-8DD0A8DD5154}"/>
                  </a:ext>
                </a:extLst>
              </p:cNvPr>
              <p:cNvPicPr>
                <a:picLocks noGrp="1" noRot="1" noChangeAspect="1" noMove="1" noResize="1" noEditPoints="1" noAdjustHandles="1" noChangeArrowheads="1" noChangeShapeType="1" noCrop="1"/>
              </p:cNvPicPr>
              <p:nvPr/>
            </p:nvPicPr>
            <p:blipFill>
              <a:blip r:embed="rId4"/>
              <a:stretch>
                <a:fillRect/>
              </a:stretch>
            </p:blipFill>
            <p:spPr>
              <a:xfrm rot="20684610">
                <a:off x="11519890" y="2536327"/>
                <a:ext cx="866211" cy="3347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0B292E9F-5FA8-84FC-96E2-64E522F13752}"/>
                  </a:ext>
                </a:extLst>
              </p:cNvPr>
              <p:cNvGraphicFramePr>
                <a:graphicFrameLocks noChangeAspect="1"/>
              </p:cNvGraphicFramePr>
              <p:nvPr>
                <p:extLst>
                  <p:ext uri="{D42A27DB-BD31-4B8C-83A1-F6EECF244321}">
                    <p14:modId xmlns:p14="http://schemas.microsoft.com/office/powerpoint/2010/main" val="764852193"/>
                  </p:ext>
                </p:extLst>
              </p:nvPr>
            </p:nvGraphicFramePr>
            <p:xfrm rot="18680515">
              <a:off x="10501720" y="3230597"/>
              <a:ext cx="866214" cy="334702"/>
            </p:xfrm>
            <a:graphic>
              <a:graphicData uri="http://schemas.microsoft.com/office/drawing/2017/model3d">
                <am3d:model3d r:embed="rId3">
                  <am3d:spPr>
                    <a:xfrm rot="18680515">
                      <a:off x="0" y="0"/>
                      <a:ext cx="866214" cy="334702"/>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0B292E9F-5FA8-84FC-96E2-64E522F13752}"/>
                  </a:ext>
                </a:extLst>
              </p:cNvPr>
              <p:cNvPicPr>
                <a:picLocks noGrp="1" noRot="1" noChangeAspect="1" noMove="1" noResize="1" noEditPoints="1" noAdjustHandles="1" noChangeArrowheads="1" noChangeShapeType="1" noCrop="1"/>
              </p:cNvPicPr>
              <p:nvPr/>
            </p:nvPicPr>
            <p:blipFill>
              <a:blip r:embed="rId4"/>
              <a:stretch>
                <a:fillRect/>
              </a:stretch>
            </p:blipFill>
            <p:spPr>
              <a:xfrm rot="18680515">
                <a:off x="10501720" y="3230597"/>
                <a:ext cx="866214" cy="3347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F750C45-660B-1D47-E2E0-421C73059642}"/>
                  </a:ext>
                </a:extLst>
              </p:cNvPr>
              <p:cNvGraphicFramePr>
                <a:graphicFrameLocks noChangeAspect="1"/>
              </p:cNvGraphicFramePr>
              <p:nvPr>
                <p:extLst>
                  <p:ext uri="{D42A27DB-BD31-4B8C-83A1-F6EECF244321}">
                    <p14:modId xmlns:p14="http://schemas.microsoft.com/office/powerpoint/2010/main" val="4122041040"/>
                  </p:ext>
                </p:extLst>
              </p:nvPr>
            </p:nvGraphicFramePr>
            <p:xfrm rot="4380397">
              <a:off x="10484185" y="2781300"/>
              <a:ext cx="4300388" cy="4300388"/>
            </p:xfrm>
            <a:graphic>
              <a:graphicData uri="http://schemas.microsoft.com/office/drawing/2017/model3d">
                <am3d:model3d r:embed="rId5">
                  <am3d:spPr>
                    <a:xfrm rot="4380397">
                      <a:off x="0" y="0"/>
                      <a:ext cx="4300388" cy="4300388"/>
                    </a:xfrm>
                    <a:prstGeom prst="rect">
                      <a:avLst/>
                    </a:prstGeom>
                  </am3d:spPr>
                  <am3d:camera>
                    <am3d:pos x="0" y="0" z="68490632"/>
                    <am3d:up dx="0" dy="36000000" dz="0"/>
                    <am3d:lookAt x="0" y="0" z="0"/>
                    <am3d:perspective fov="2700000"/>
                  </am3d:camera>
                  <am3d:trans>
                    <am3d:meterPerModelUnit n="27777778" d="1000000"/>
                    <am3d:preTrans dx="0" dy="5999999" dz="0"/>
                    <am3d:scale>
                      <am3d:sx n="1000000" d="1000000"/>
                      <am3d:sy n="1000000" d="1000000"/>
                      <am3d:sz n="1000000" d="1000000"/>
                    </am3d:scale>
                    <am3d:rot ax="5400000"/>
                    <am3d:postTrans dx="0" dy="0" dz="0"/>
                  </am3d:trans>
                  <am3d:raster rName="Office3DRenderer" rVer="16.0.8326">
                    <am3d:blip r:embed="rId6"/>
                  </am3d:raster>
                  <am3d:objViewport viewportSz="68121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F750C45-660B-1D47-E2E0-421C73059642}"/>
                  </a:ext>
                </a:extLst>
              </p:cNvPr>
              <p:cNvPicPr>
                <a:picLocks noGrp="1" noRot="1" noChangeAspect="1" noMove="1" noResize="1" noEditPoints="1" noAdjustHandles="1" noChangeArrowheads="1" noChangeShapeType="1" noCrop="1"/>
              </p:cNvPicPr>
              <p:nvPr/>
            </p:nvPicPr>
            <p:blipFill>
              <a:blip r:embed="rId6"/>
              <a:stretch>
                <a:fillRect/>
              </a:stretch>
            </p:blipFill>
            <p:spPr>
              <a:xfrm rot="4380397">
                <a:off x="10484185" y="2781300"/>
                <a:ext cx="4300388" cy="4300388"/>
              </a:xfrm>
              <a:prstGeom prst="rect">
                <a:avLst/>
              </a:prstGeom>
            </p:spPr>
          </p:pic>
        </mc:Fallback>
      </mc:AlternateContent>
    </p:spTree>
    <p:extLst>
      <p:ext uri="{BB962C8B-B14F-4D97-AF65-F5344CB8AC3E}">
        <p14:creationId xmlns:p14="http://schemas.microsoft.com/office/powerpoint/2010/main" val="245024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6" name="TextBox 5">
            <a:extLst>
              <a:ext uri="{FF2B5EF4-FFF2-40B4-BE49-F238E27FC236}">
                <a16:creationId xmlns:a16="http://schemas.microsoft.com/office/drawing/2014/main" id="{FD3CF463-8E1B-4413-DE69-E5B85E948AC7}"/>
              </a:ext>
            </a:extLst>
          </p:cNvPr>
          <p:cNvSpPr txBox="1"/>
          <p:nvPr/>
        </p:nvSpPr>
        <p:spPr>
          <a:xfrm>
            <a:off x="442379" y="723900"/>
            <a:ext cx="12192000" cy="1754326"/>
          </a:xfrm>
          <a:prstGeom prst="rect">
            <a:avLst/>
          </a:prstGeom>
          <a:noFill/>
        </p:spPr>
        <p:txBody>
          <a:bodyPr wrap="square">
            <a:spAutoFit/>
          </a:bodyPr>
          <a:lstStyle/>
          <a:p>
            <a:pPr lvl="1"/>
            <a:r>
              <a:rPr lang="en-US" sz="5400" b="1" dirty="0">
                <a:latin typeface="Oswald" panose="020F0502020204030204" pitchFamily="2" charset="0"/>
              </a:rPr>
              <a:t>What about finding direction?</a:t>
            </a:r>
          </a:p>
          <a:p>
            <a:pPr lvl="1"/>
            <a:endParaRPr lang="en-US" sz="5400" dirty="0">
              <a:latin typeface="Oswald" panose="020F0502020204030204" pitchFamily="2" charset="0"/>
            </a:endParaRPr>
          </a:p>
        </p:txBody>
      </p:sp>
      <p:sp>
        <p:nvSpPr>
          <p:cNvPr id="2" name="TextBox 1">
            <a:extLst>
              <a:ext uri="{FF2B5EF4-FFF2-40B4-BE49-F238E27FC236}">
                <a16:creationId xmlns:a16="http://schemas.microsoft.com/office/drawing/2014/main" id="{46EF2A08-E803-A4CA-DECF-5337A483007C}"/>
              </a:ext>
            </a:extLst>
          </p:cNvPr>
          <p:cNvSpPr txBox="1"/>
          <p:nvPr/>
        </p:nvSpPr>
        <p:spPr>
          <a:xfrm>
            <a:off x="472022" y="2095500"/>
            <a:ext cx="10363200" cy="5909310"/>
          </a:xfrm>
          <a:prstGeom prst="rect">
            <a:avLst/>
          </a:prstGeom>
          <a:noFill/>
        </p:spPr>
        <p:txBody>
          <a:bodyPr wrap="square">
            <a:spAutoFit/>
          </a:bodyPr>
          <a:lstStyle/>
          <a:p>
            <a:pPr lvl="1"/>
            <a:r>
              <a:rPr lang="en-US" sz="5400" dirty="0">
                <a:latin typeface="Oswald" panose="020F0502020204030204" pitchFamily="2" charset="0"/>
              </a:rPr>
              <a:t>Easily because the existence  of 2 hall effect sensors if the right-hand side pulsed first the motor would be rotate CW and if the left-hand side pulsed first then it has to be rotating CCW</a:t>
            </a:r>
          </a:p>
          <a:p>
            <a:pPr lvl="1"/>
            <a:endParaRPr lang="en-US" sz="5400" dirty="0">
              <a:latin typeface="Oswald" panose="020F0502020204030204" pitchFamily="2" charset="0"/>
            </a:endParaRP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FEACECF1-812C-A675-CCEC-EAF941D2D1D8}"/>
                  </a:ext>
                </a:extLst>
              </p:cNvPr>
              <p:cNvGraphicFramePr>
                <a:graphicFrameLocks noChangeAspect="1"/>
              </p:cNvGraphicFramePr>
              <p:nvPr>
                <p:extLst>
                  <p:ext uri="{D42A27DB-BD31-4B8C-83A1-F6EECF244321}">
                    <p14:modId xmlns:p14="http://schemas.microsoft.com/office/powerpoint/2010/main" val="3255440379"/>
                  </p:ext>
                </p:extLst>
              </p:nvPr>
            </p:nvGraphicFramePr>
            <p:xfrm rot="20684610">
              <a:off x="12771642" y="2613664"/>
              <a:ext cx="866211" cy="334701"/>
            </p:xfrm>
            <a:graphic>
              <a:graphicData uri="http://schemas.microsoft.com/office/drawing/2017/model3d">
                <am3d:model3d r:embed="rId3">
                  <am3d:spPr>
                    <a:xfrm rot="20684610">
                      <a:off x="0" y="0"/>
                      <a:ext cx="866211" cy="334701"/>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FEACECF1-812C-A675-CCEC-EAF941D2D1D8}"/>
                  </a:ext>
                </a:extLst>
              </p:cNvPr>
              <p:cNvPicPr>
                <a:picLocks noGrp="1" noRot="1" noChangeAspect="1" noMove="1" noResize="1" noEditPoints="1" noAdjustHandles="1" noChangeArrowheads="1" noChangeShapeType="1" noCrop="1"/>
              </p:cNvPicPr>
              <p:nvPr/>
            </p:nvPicPr>
            <p:blipFill>
              <a:blip r:embed="rId4"/>
              <a:stretch>
                <a:fillRect/>
              </a:stretch>
            </p:blipFill>
            <p:spPr>
              <a:xfrm rot="20684610">
                <a:off x="12771642" y="2613664"/>
                <a:ext cx="866211" cy="3347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1FCF888A-9C73-FD8B-D40C-97F06C9CB336}"/>
                  </a:ext>
                </a:extLst>
              </p:cNvPr>
              <p:cNvGraphicFramePr>
                <a:graphicFrameLocks noChangeAspect="1"/>
              </p:cNvGraphicFramePr>
              <p:nvPr>
                <p:extLst>
                  <p:ext uri="{D42A27DB-BD31-4B8C-83A1-F6EECF244321}">
                    <p14:modId xmlns:p14="http://schemas.microsoft.com/office/powerpoint/2010/main" val="811876539"/>
                  </p:ext>
                </p:extLst>
              </p:nvPr>
            </p:nvGraphicFramePr>
            <p:xfrm rot="18680515">
              <a:off x="11753472" y="3307934"/>
              <a:ext cx="866214" cy="334702"/>
            </p:xfrm>
            <a:graphic>
              <a:graphicData uri="http://schemas.microsoft.com/office/drawing/2017/model3d">
                <am3d:model3d r:embed="rId3">
                  <am3d:spPr>
                    <a:xfrm rot="18680515">
                      <a:off x="0" y="0"/>
                      <a:ext cx="866214" cy="334702"/>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1FCF888A-9C73-FD8B-D40C-97F06C9CB336}"/>
                  </a:ext>
                </a:extLst>
              </p:cNvPr>
              <p:cNvPicPr>
                <a:picLocks noGrp="1" noRot="1" noChangeAspect="1" noMove="1" noResize="1" noEditPoints="1" noAdjustHandles="1" noChangeArrowheads="1" noChangeShapeType="1" noCrop="1"/>
              </p:cNvPicPr>
              <p:nvPr/>
            </p:nvPicPr>
            <p:blipFill>
              <a:blip r:embed="rId4"/>
              <a:stretch>
                <a:fillRect/>
              </a:stretch>
            </p:blipFill>
            <p:spPr>
              <a:xfrm rot="18680515">
                <a:off x="11753472" y="3307934"/>
                <a:ext cx="866214" cy="3347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0FC5D996-E336-2A6A-F2F2-A31096FD337A}"/>
                  </a:ext>
                </a:extLst>
              </p:cNvPr>
              <p:cNvGraphicFramePr>
                <a:graphicFrameLocks noChangeAspect="1"/>
              </p:cNvGraphicFramePr>
              <p:nvPr>
                <p:extLst>
                  <p:ext uri="{D42A27DB-BD31-4B8C-83A1-F6EECF244321}">
                    <p14:modId xmlns:p14="http://schemas.microsoft.com/office/powerpoint/2010/main" val="2379806181"/>
                  </p:ext>
                </p:extLst>
              </p:nvPr>
            </p:nvGraphicFramePr>
            <p:xfrm rot="7549885">
              <a:off x="11735937" y="2858637"/>
              <a:ext cx="4300386" cy="4300386"/>
            </p:xfrm>
            <a:graphic>
              <a:graphicData uri="http://schemas.microsoft.com/office/drawing/2017/model3d">
                <am3d:model3d r:embed="rId5">
                  <am3d:spPr>
                    <a:xfrm rot="7549885">
                      <a:off x="0" y="0"/>
                      <a:ext cx="4300386" cy="4300386"/>
                    </a:xfrm>
                    <a:prstGeom prst="rect">
                      <a:avLst/>
                    </a:prstGeom>
                  </am3d:spPr>
                  <am3d:camera>
                    <am3d:pos x="0" y="0" z="68490632"/>
                    <am3d:up dx="0" dy="36000000" dz="0"/>
                    <am3d:lookAt x="0" y="0" z="0"/>
                    <am3d:perspective fov="2700000"/>
                  </am3d:camera>
                  <am3d:trans>
                    <am3d:meterPerModelUnit n="27777778" d="1000000"/>
                    <am3d:preTrans dx="0" dy="5999999" dz="0"/>
                    <am3d:scale>
                      <am3d:sx n="1000000" d="1000000"/>
                      <am3d:sy n="1000000" d="1000000"/>
                      <am3d:sz n="1000000" d="1000000"/>
                    </am3d:scale>
                    <am3d:rot ax="5400000"/>
                    <am3d:postTrans dx="0" dy="0" dz="0"/>
                  </am3d:trans>
                  <am3d:raster rName="Office3DRenderer" rVer="16.0.8326">
                    <am3d:blip r:embed="rId6"/>
                  </am3d:raster>
                  <am3d:objViewport viewportSz="68121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0FC5D996-E336-2A6A-F2F2-A31096FD337A}"/>
                  </a:ext>
                </a:extLst>
              </p:cNvPr>
              <p:cNvPicPr>
                <a:picLocks noGrp="1" noRot="1" noChangeAspect="1" noMove="1" noResize="1" noEditPoints="1" noAdjustHandles="1" noChangeArrowheads="1" noChangeShapeType="1" noCrop="1"/>
              </p:cNvPicPr>
              <p:nvPr/>
            </p:nvPicPr>
            <p:blipFill>
              <a:blip r:embed="rId6"/>
              <a:stretch>
                <a:fillRect/>
              </a:stretch>
            </p:blipFill>
            <p:spPr>
              <a:xfrm rot="7549885">
                <a:off x="11735937" y="2858637"/>
                <a:ext cx="4300386" cy="4300386"/>
              </a:xfrm>
              <a:prstGeom prst="rect">
                <a:avLst/>
              </a:prstGeom>
            </p:spPr>
          </p:pic>
        </mc:Fallback>
      </mc:AlternateContent>
    </p:spTree>
    <p:extLst>
      <p:ext uri="{BB962C8B-B14F-4D97-AF65-F5344CB8AC3E}">
        <p14:creationId xmlns:p14="http://schemas.microsoft.com/office/powerpoint/2010/main" val="2912170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repeatCount="indefinite" fill="hold" nodeType="withEffect">
                                  <p:stCondLst>
                                    <p:cond delay="0"/>
                                  </p:stCondLst>
                                  <p:childTnLst>
                                    <p:animRot by="21600000">
                                      <p:cBhvr>
                                        <p:cTn id="6" dur="20000" fill="hold"/>
                                        <p:tgtEl>
                                          <p:spTgt spid="8"/>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6" name="TextBox 5">
            <a:extLst>
              <a:ext uri="{FF2B5EF4-FFF2-40B4-BE49-F238E27FC236}">
                <a16:creationId xmlns:a16="http://schemas.microsoft.com/office/drawing/2014/main" id="{FD3CF463-8E1B-4413-DE69-E5B85E948AC7}"/>
              </a:ext>
            </a:extLst>
          </p:cNvPr>
          <p:cNvSpPr txBox="1"/>
          <p:nvPr/>
        </p:nvSpPr>
        <p:spPr>
          <a:xfrm>
            <a:off x="442379" y="723900"/>
            <a:ext cx="9387421" cy="5078313"/>
          </a:xfrm>
          <a:prstGeom prst="rect">
            <a:avLst/>
          </a:prstGeom>
          <a:noFill/>
        </p:spPr>
        <p:txBody>
          <a:bodyPr wrap="square">
            <a:spAutoFit/>
          </a:bodyPr>
          <a:lstStyle/>
          <a:p>
            <a:pPr lvl="1"/>
            <a:r>
              <a:rPr lang="en-US" sz="5400" dirty="0">
                <a:latin typeface="Oswald" panose="020F0502020204030204" pitchFamily="2" charset="0"/>
              </a:rPr>
              <a:t>And because of installing the 2 hall effect sensor with specific angular displacement. Always the first pulsed channel precede the second channel with half step</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FEACECF1-812C-A675-CCEC-EAF941D2D1D8}"/>
                  </a:ext>
                </a:extLst>
              </p:cNvPr>
              <p:cNvGraphicFramePr>
                <a:graphicFrameLocks noChangeAspect="1"/>
              </p:cNvGraphicFramePr>
              <p:nvPr/>
            </p:nvGraphicFramePr>
            <p:xfrm rot="20684610">
              <a:off x="12771642" y="2613664"/>
              <a:ext cx="866211" cy="334701"/>
            </p:xfrm>
            <a:graphic>
              <a:graphicData uri="http://schemas.microsoft.com/office/drawing/2017/model3d">
                <am3d:model3d r:embed="rId3">
                  <am3d:spPr>
                    <a:xfrm rot="20684610">
                      <a:off x="0" y="0"/>
                      <a:ext cx="866211" cy="334701"/>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FEACECF1-812C-A675-CCEC-EAF941D2D1D8}"/>
                  </a:ext>
                </a:extLst>
              </p:cNvPr>
              <p:cNvPicPr>
                <a:picLocks noGrp="1" noRot="1" noChangeAspect="1" noMove="1" noResize="1" noEditPoints="1" noAdjustHandles="1" noChangeArrowheads="1" noChangeShapeType="1" noCrop="1"/>
              </p:cNvPicPr>
              <p:nvPr/>
            </p:nvPicPr>
            <p:blipFill>
              <a:blip r:embed="rId4"/>
              <a:stretch>
                <a:fillRect/>
              </a:stretch>
            </p:blipFill>
            <p:spPr>
              <a:xfrm rot="20684610">
                <a:off x="12771642" y="2613664"/>
                <a:ext cx="866211" cy="3347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1FCF888A-9C73-FD8B-D40C-97F06C9CB336}"/>
                  </a:ext>
                </a:extLst>
              </p:cNvPr>
              <p:cNvGraphicFramePr>
                <a:graphicFrameLocks noChangeAspect="1"/>
              </p:cNvGraphicFramePr>
              <p:nvPr/>
            </p:nvGraphicFramePr>
            <p:xfrm rot="18680515">
              <a:off x="11753472" y="3307934"/>
              <a:ext cx="866214" cy="334702"/>
            </p:xfrm>
            <a:graphic>
              <a:graphicData uri="http://schemas.microsoft.com/office/drawing/2017/model3d">
                <am3d:model3d r:embed="rId3">
                  <am3d:spPr>
                    <a:xfrm rot="18680515">
                      <a:off x="0" y="0"/>
                      <a:ext cx="866214" cy="334702"/>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1FCF888A-9C73-FD8B-D40C-97F06C9CB336}"/>
                  </a:ext>
                </a:extLst>
              </p:cNvPr>
              <p:cNvPicPr>
                <a:picLocks noGrp="1" noRot="1" noChangeAspect="1" noMove="1" noResize="1" noEditPoints="1" noAdjustHandles="1" noChangeArrowheads="1" noChangeShapeType="1" noCrop="1"/>
              </p:cNvPicPr>
              <p:nvPr/>
            </p:nvPicPr>
            <p:blipFill>
              <a:blip r:embed="rId4"/>
              <a:stretch>
                <a:fillRect/>
              </a:stretch>
            </p:blipFill>
            <p:spPr>
              <a:xfrm rot="18680515">
                <a:off x="11753472" y="3307934"/>
                <a:ext cx="866214" cy="3347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0FC5D996-E336-2A6A-F2F2-A31096FD337A}"/>
                  </a:ext>
                </a:extLst>
              </p:cNvPr>
              <p:cNvGraphicFramePr>
                <a:graphicFrameLocks noChangeAspect="1"/>
              </p:cNvGraphicFramePr>
              <p:nvPr/>
            </p:nvGraphicFramePr>
            <p:xfrm rot="7549885">
              <a:off x="11735937" y="2858637"/>
              <a:ext cx="4300387" cy="4300387"/>
            </p:xfrm>
            <a:graphic>
              <a:graphicData uri="http://schemas.microsoft.com/office/drawing/2017/model3d">
                <am3d:model3d r:embed="rId5">
                  <am3d:spPr>
                    <a:xfrm rot="7549885">
                      <a:off x="0" y="0"/>
                      <a:ext cx="4300387" cy="4300387"/>
                    </a:xfrm>
                    <a:prstGeom prst="rect">
                      <a:avLst/>
                    </a:prstGeom>
                  </am3d:spPr>
                  <am3d:camera>
                    <am3d:pos x="0" y="0" z="68490632"/>
                    <am3d:up dx="0" dy="36000000" dz="0"/>
                    <am3d:lookAt x="0" y="0" z="0"/>
                    <am3d:perspective fov="2700000"/>
                  </am3d:camera>
                  <am3d:trans>
                    <am3d:meterPerModelUnit n="27777778" d="1000000"/>
                    <am3d:preTrans dx="0" dy="5999999" dz="0"/>
                    <am3d:scale>
                      <am3d:sx n="1000000" d="1000000"/>
                      <am3d:sy n="1000000" d="1000000"/>
                      <am3d:sz n="1000000" d="1000000"/>
                    </am3d:scale>
                    <am3d:rot ax="5400000"/>
                    <am3d:postTrans dx="0" dy="0" dz="0"/>
                  </am3d:trans>
                  <am3d:raster rName="Office3DRenderer" rVer="16.0.8326">
                    <am3d:blip r:embed="rId6"/>
                  </am3d:raster>
                  <am3d:objViewport viewportSz="68121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0FC5D996-E336-2A6A-F2F2-A31096FD337A}"/>
                  </a:ext>
                </a:extLst>
              </p:cNvPr>
              <p:cNvPicPr>
                <a:picLocks noGrp="1" noRot="1" noChangeAspect="1" noMove="1" noResize="1" noEditPoints="1" noAdjustHandles="1" noChangeArrowheads="1" noChangeShapeType="1" noCrop="1"/>
              </p:cNvPicPr>
              <p:nvPr/>
            </p:nvPicPr>
            <p:blipFill>
              <a:blip r:embed="rId6"/>
              <a:stretch>
                <a:fillRect/>
              </a:stretch>
            </p:blipFill>
            <p:spPr>
              <a:xfrm rot="7549885">
                <a:off x="11735937" y="2858637"/>
                <a:ext cx="4300387" cy="4300387"/>
              </a:xfrm>
              <a:prstGeom prst="rect">
                <a:avLst/>
              </a:prstGeom>
            </p:spPr>
          </p:pic>
        </mc:Fallback>
      </mc:AlternateContent>
    </p:spTree>
    <p:extLst>
      <p:ext uri="{BB962C8B-B14F-4D97-AF65-F5344CB8AC3E}">
        <p14:creationId xmlns:p14="http://schemas.microsoft.com/office/powerpoint/2010/main" val="2395703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fill="hold" nodeType="withEffect">
                                  <p:stCondLst>
                                    <p:cond delay="0"/>
                                  </p:stCondLst>
                                  <p:childTnLst>
                                    <p:animRot by="21600000">
                                      <p:cBhvr>
                                        <p:cTn id="6" dur="20000" fill="hold"/>
                                        <p:tgtEl>
                                          <p:spTgt spid="8"/>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6" name="TextBox 5">
            <a:extLst>
              <a:ext uri="{FF2B5EF4-FFF2-40B4-BE49-F238E27FC236}">
                <a16:creationId xmlns:a16="http://schemas.microsoft.com/office/drawing/2014/main" id="{FD3CF463-8E1B-4413-DE69-E5B85E948AC7}"/>
              </a:ext>
            </a:extLst>
          </p:cNvPr>
          <p:cNvSpPr txBox="1"/>
          <p:nvPr/>
        </p:nvSpPr>
        <p:spPr>
          <a:xfrm>
            <a:off x="442379" y="723900"/>
            <a:ext cx="9387421" cy="1754326"/>
          </a:xfrm>
          <a:prstGeom prst="rect">
            <a:avLst/>
          </a:prstGeom>
          <a:noFill/>
        </p:spPr>
        <p:txBody>
          <a:bodyPr wrap="square">
            <a:spAutoFit/>
          </a:bodyPr>
          <a:lstStyle/>
          <a:p>
            <a:pPr lvl="1"/>
            <a:r>
              <a:rPr lang="en-US" sz="5400" dirty="0">
                <a:latin typeface="Oswald" panose="020F0502020204030204" pitchFamily="2" charset="0"/>
              </a:rPr>
              <a:t>So the output at CCW </a:t>
            </a:r>
          </a:p>
          <a:p>
            <a:pPr lvl="1"/>
            <a:r>
              <a:rPr lang="en-US" sz="5400" dirty="0">
                <a:latin typeface="Oswald" panose="020F0502020204030204" pitchFamily="2" charset="0"/>
              </a:rPr>
              <a:t>would be like:</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FEACECF1-812C-A675-CCEC-EAF941D2D1D8}"/>
                  </a:ext>
                </a:extLst>
              </p:cNvPr>
              <p:cNvGraphicFramePr>
                <a:graphicFrameLocks noChangeAspect="1"/>
              </p:cNvGraphicFramePr>
              <p:nvPr/>
            </p:nvGraphicFramePr>
            <p:xfrm rot="20684610">
              <a:off x="12771642" y="2613664"/>
              <a:ext cx="866211" cy="334701"/>
            </p:xfrm>
            <a:graphic>
              <a:graphicData uri="http://schemas.microsoft.com/office/drawing/2017/model3d">
                <am3d:model3d r:embed="rId3">
                  <am3d:spPr>
                    <a:xfrm rot="20684610">
                      <a:off x="0" y="0"/>
                      <a:ext cx="866211" cy="334701"/>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FEACECF1-812C-A675-CCEC-EAF941D2D1D8}"/>
                  </a:ext>
                </a:extLst>
              </p:cNvPr>
              <p:cNvPicPr>
                <a:picLocks noGrp="1" noRot="1" noChangeAspect="1" noMove="1" noResize="1" noEditPoints="1" noAdjustHandles="1" noChangeArrowheads="1" noChangeShapeType="1" noCrop="1"/>
              </p:cNvPicPr>
              <p:nvPr/>
            </p:nvPicPr>
            <p:blipFill>
              <a:blip r:embed="rId4"/>
              <a:stretch>
                <a:fillRect/>
              </a:stretch>
            </p:blipFill>
            <p:spPr>
              <a:xfrm rot="20684610">
                <a:off x="12771642" y="2613664"/>
                <a:ext cx="866211" cy="3347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1FCF888A-9C73-FD8B-D40C-97F06C9CB336}"/>
                  </a:ext>
                </a:extLst>
              </p:cNvPr>
              <p:cNvGraphicFramePr>
                <a:graphicFrameLocks noChangeAspect="1"/>
              </p:cNvGraphicFramePr>
              <p:nvPr/>
            </p:nvGraphicFramePr>
            <p:xfrm rot="18680515">
              <a:off x="11753472" y="3307934"/>
              <a:ext cx="866214" cy="334702"/>
            </p:xfrm>
            <a:graphic>
              <a:graphicData uri="http://schemas.microsoft.com/office/drawing/2017/model3d">
                <am3d:model3d r:embed="rId3">
                  <am3d:spPr>
                    <a:xfrm rot="18680515">
                      <a:off x="0" y="0"/>
                      <a:ext cx="866214" cy="334702"/>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1FCF888A-9C73-FD8B-D40C-97F06C9CB336}"/>
                  </a:ext>
                </a:extLst>
              </p:cNvPr>
              <p:cNvPicPr>
                <a:picLocks noGrp="1" noRot="1" noChangeAspect="1" noMove="1" noResize="1" noEditPoints="1" noAdjustHandles="1" noChangeArrowheads="1" noChangeShapeType="1" noCrop="1"/>
              </p:cNvPicPr>
              <p:nvPr/>
            </p:nvPicPr>
            <p:blipFill>
              <a:blip r:embed="rId4"/>
              <a:stretch>
                <a:fillRect/>
              </a:stretch>
            </p:blipFill>
            <p:spPr>
              <a:xfrm rot="18680515">
                <a:off x="11753472" y="3307934"/>
                <a:ext cx="866214" cy="3347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0FC5D996-E336-2A6A-F2F2-A31096FD337A}"/>
                  </a:ext>
                </a:extLst>
              </p:cNvPr>
              <p:cNvGraphicFramePr>
                <a:graphicFrameLocks noChangeAspect="1"/>
              </p:cNvGraphicFramePr>
              <p:nvPr/>
            </p:nvGraphicFramePr>
            <p:xfrm rot="7549885">
              <a:off x="11735937" y="2858637"/>
              <a:ext cx="4300387" cy="4300387"/>
            </p:xfrm>
            <a:graphic>
              <a:graphicData uri="http://schemas.microsoft.com/office/drawing/2017/model3d">
                <am3d:model3d r:embed="rId5">
                  <am3d:spPr>
                    <a:xfrm rot="7549885">
                      <a:off x="0" y="0"/>
                      <a:ext cx="4300387" cy="4300387"/>
                    </a:xfrm>
                    <a:prstGeom prst="rect">
                      <a:avLst/>
                    </a:prstGeom>
                  </am3d:spPr>
                  <am3d:camera>
                    <am3d:pos x="0" y="0" z="68490632"/>
                    <am3d:up dx="0" dy="36000000" dz="0"/>
                    <am3d:lookAt x="0" y="0" z="0"/>
                    <am3d:perspective fov="2700000"/>
                  </am3d:camera>
                  <am3d:trans>
                    <am3d:meterPerModelUnit n="27777778" d="1000000"/>
                    <am3d:preTrans dx="0" dy="5999999" dz="0"/>
                    <am3d:scale>
                      <am3d:sx n="1000000" d="1000000"/>
                      <am3d:sy n="1000000" d="1000000"/>
                      <am3d:sz n="1000000" d="1000000"/>
                    </am3d:scale>
                    <am3d:rot ax="5400000"/>
                    <am3d:postTrans dx="0" dy="0" dz="0"/>
                  </am3d:trans>
                  <am3d:raster rName="Office3DRenderer" rVer="16.0.8326">
                    <am3d:blip r:embed="rId6"/>
                  </am3d:raster>
                  <am3d:objViewport viewportSz="68121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0FC5D996-E336-2A6A-F2F2-A31096FD337A}"/>
                  </a:ext>
                </a:extLst>
              </p:cNvPr>
              <p:cNvPicPr>
                <a:picLocks noGrp="1" noRot="1" noChangeAspect="1" noMove="1" noResize="1" noEditPoints="1" noAdjustHandles="1" noChangeArrowheads="1" noChangeShapeType="1" noCrop="1"/>
              </p:cNvPicPr>
              <p:nvPr/>
            </p:nvPicPr>
            <p:blipFill>
              <a:blip r:embed="rId6"/>
              <a:stretch>
                <a:fillRect/>
              </a:stretch>
            </p:blipFill>
            <p:spPr>
              <a:xfrm rot="7549885">
                <a:off x="11735937" y="2858637"/>
                <a:ext cx="4300387" cy="4300387"/>
              </a:xfrm>
              <a:prstGeom prst="rect">
                <a:avLst/>
              </a:prstGeom>
            </p:spPr>
          </p:pic>
        </mc:Fallback>
      </mc:AlternateContent>
      <p:pic>
        <p:nvPicPr>
          <p:cNvPr id="11" name="Picture 10">
            <a:extLst>
              <a:ext uri="{FF2B5EF4-FFF2-40B4-BE49-F238E27FC236}">
                <a16:creationId xmlns:a16="http://schemas.microsoft.com/office/drawing/2014/main" id="{287E0E60-CC18-CD9C-C2AD-CB746952B6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9955" y="3974306"/>
            <a:ext cx="5726845" cy="2419549"/>
          </a:xfrm>
          <a:prstGeom prst="rect">
            <a:avLst/>
          </a:prstGeom>
        </p:spPr>
      </p:pic>
      <p:sp>
        <p:nvSpPr>
          <p:cNvPr id="12" name="TextBox 11">
            <a:extLst>
              <a:ext uri="{FF2B5EF4-FFF2-40B4-BE49-F238E27FC236}">
                <a16:creationId xmlns:a16="http://schemas.microsoft.com/office/drawing/2014/main" id="{8BDC4518-DAA0-D548-4D92-238FB5023A8F}"/>
              </a:ext>
            </a:extLst>
          </p:cNvPr>
          <p:cNvSpPr txBox="1"/>
          <p:nvPr/>
        </p:nvSpPr>
        <p:spPr>
          <a:xfrm>
            <a:off x="11336912" y="2594770"/>
            <a:ext cx="410707" cy="923330"/>
          </a:xfrm>
          <a:prstGeom prst="rect">
            <a:avLst/>
          </a:prstGeom>
          <a:noFill/>
        </p:spPr>
        <p:txBody>
          <a:bodyPr wrap="square" rtlCol="0">
            <a:spAutoFit/>
          </a:bodyPr>
          <a:lstStyle/>
          <a:p>
            <a:r>
              <a:rPr lang="en-US" sz="5400" dirty="0">
                <a:latin typeface="Oswald" panose="020F0502020204030204" pitchFamily="2" charset="0"/>
              </a:rPr>
              <a:t>A</a:t>
            </a:r>
          </a:p>
        </p:txBody>
      </p:sp>
      <p:sp>
        <p:nvSpPr>
          <p:cNvPr id="13" name="TextBox 12">
            <a:extLst>
              <a:ext uri="{FF2B5EF4-FFF2-40B4-BE49-F238E27FC236}">
                <a16:creationId xmlns:a16="http://schemas.microsoft.com/office/drawing/2014/main" id="{18C9B624-F3F8-8BBD-290D-542BDC5AA772}"/>
              </a:ext>
            </a:extLst>
          </p:cNvPr>
          <p:cNvSpPr txBox="1"/>
          <p:nvPr/>
        </p:nvSpPr>
        <p:spPr>
          <a:xfrm>
            <a:off x="12740493" y="1739234"/>
            <a:ext cx="410707" cy="923330"/>
          </a:xfrm>
          <a:prstGeom prst="rect">
            <a:avLst/>
          </a:prstGeom>
          <a:noFill/>
        </p:spPr>
        <p:txBody>
          <a:bodyPr wrap="square" rtlCol="0">
            <a:spAutoFit/>
          </a:bodyPr>
          <a:lstStyle/>
          <a:p>
            <a:r>
              <a:rPr lang="en-US" sz="5400" dirty="0">
                <a:latin typeface="Oswald" panose="020F0502020204030204" pitchFamily="2" charset="0"/>
              </a:rPr>
              <a:t>B</a:t>
            </a:r>
          </a:p>
        </p:txBody>
      </p:sp>
    </p:spTree>
    <p:extLst>
      <p:ext uri="{BB962C8B-B14F-4D97-AF65-F5344CB8AC3E}">
        <p14:creationId xmlns:p14="http://schemas.microsoft.com/office/powerpoint/2010/main" val="106924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repeatCount="indefinite" fill="hold" nodeType="withEffect">
                                  <p:stCondLst>
                                    <p:cond delay="0"/>
                                  </p:stCondLst>
                                  <p:childTnLst>
                                    <p:animRot by="21600000">
                                      <p:cBhvr>
                                        <p:cTn id="6" dur="10000" fill="hold"/>
                                        <p:tgtEl>
                                          <p:spTgt spid="8"/>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87289-50E0-92F1-71B5-A5FAFF6A5710}"/>
              </a:ext>
            </a:extLst>
          </p:cNvPr>
          <p:cNvSpPr txBox="1"/>
          <p:nvPr/>
        </p:nvSpPr>
        <p:spPr>
          <a:xfrm>
            <a:off x="1219200" y="2358390"/>
            <a:ext cx="6629400" cy="6740307"/>
          </a:xfrm>
          <a:prstGeom prst="rect">
            <a:avLst/>
          </a:prstGeom>
          <a:noFill/>
        </p:spPr>
        <p:txBody>
          <a:bodyPr wrap="square" rtlCol="0">
            <a:spAutoFit/>
          </a:bodyPr>
          <a:lstStyle/>
          <a:p>
            <a:pPr marL="685800" indent="-685800">
              <a:buFont typeface="Arial" panose="020B0604020202020204" pitchFamily="34" charset="0"/>
              <a:buChar char="•"/>
            </a:pPr>
            <a:r>
              <a:rPr lang="en-US" sz="5400" dirty="0">
                <a:latin typeface="Oswald" panose="020F0502020204030204" pitchFamily="2" charset="0"/>
              </a:rPr>
              <a:t>ESP32</a:t>
            </a:r>
          </a:p>
          <a:p>
            <a:r>
              <a:rPr lang="en-US" sz="5400" dirty="0">
                <a:latin typeface="Oswald" panose="020F0502020204030204" pitchFamily="2" charset="0"/>
              </a:rPr>
              <a:t> </a:t>
            </a:r>
          </a:p>
          <a:p>
            <a:pPr marL="685800" indent="-685800">
              <a:buFont typeface="Arial" panose="020B0604020202020204" pitchFamily="34" charset="0"/>
              <a:buChar char="•"/>
            </a:pPr>
            <a:r>
              <a:rPr lang="en-US" sz="5400" dirty="0">
                <a:latin typeface="Oswald" panose="020F0502020204030204" pitchFamily="2" charset="0"/>
              </a:rPr>
              <a:t>MPU9250</a:t>
            </a:r>
          </a:p>
          <a:p>
            <a:pPr marL="685800" indent="-685800">
              <a:buFont typeface="Arial" panose="020B0604020202020204" pitchFamily="34" charset="0"/>
              <a:buChar char="•"/>
            </a:pPr>
            <a:endParaRPr lang="en-US" sz="5400" dirty="0">
              <a:latin typeface="Oswald" panose="020F0502020204030204" pitchFamily="2" charset="0"/>
            </a:endParaRPr>
          </a:p>
          <a:p>
            <a:pPr marL="685800" indent="-685800">
              <a:buFont typeface="Arial" panose="020B0604020202020204" pitchFamily="34" charset="0"/>
              <a:buChar char="•"/>
            </a:pPr>
            <a:r>
              <a:rPr lang="en-US" sz="5400" dirty="0">
                <a:latin typeface="Oswald" panose="020F0502020204030204" pitchFamily="2" charset="0"/>
              </a:rPr>
              <a:t>Magnetic Encoders</a:t>
            </a:r>
          </a:p>
          <a:p>
            <a:pPr marL="685800" indent="-685800">
              <a:buFont typeface="Arial" panose="020B0604020202020204" pitchFamily="34" charset="0"/>
              <a:buChar char="•"/>
            </a:pPr>
            <a:endParaRPr lang="en-US" sz="5400" dirty="0">
              <a:latin typeface="Oswald" panose="020F0502020204030204" pitchFamily="2" charset="0"/>
            </a:endParaRPr>
          </a:p>
          <a:p>
            <a:pPr marL="685800" indent="-685800">
              <a:buFont typeface="Arial" panose="020B0604020202020204" pitchFamily="34" charset="0"/>
              <a:buChar char="•"/>
            </a:pPr>
            <a:r>
              <a:rPr lang="en-US" sz="5400" dirty="0">
                <a:latin typeface="Oswald" panose="020F0502020204030204" pitchFamily="2" charset="0"/>
              </a:rPr>
              <a:t>Cytron MDD10A Driver</a:t>
            </a:r>
          </a:p>
        </p:txBody>
      </p:sp>
      <p:sp>
        <p:nvSpPr>
          <p:cNvPr id="3" name="Freeform 3">
            <a:extLst>
              <a:ext uri="{FF2B5EF4-FFF2-40B4-BE49-F238E27FC236}">
                <a16:creationId xmlns:a16="http://schemas.microsoft.com/office/drawing/2014/main" id="{2806E084-92DF-CD13-7392-9165425075A6}"/>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CF3098BA-A9A1-FABB-7140-09F5976B3CFC}"/>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EDCC3154-A37D-96BF-3B46-7AFE5B70AF7A}"/>
                  </a:ext>
                </a:extLst>
              </p:cNvPr>
              <p:cNvGraphicFramePr>
                <a:graphicFrameLocks noChangeAspect="1"/>
              </p:cNvGraphicFramePr>
              <p:nvPr>
                <p:extLst>
                  <p:ext uri="{D42A27DB-BD31-4B8C-83A1-F6EECF244321}">
                    <p14:modId xmlns:p14="http://schemas.microsoft.com/office/powerpoint/2010/main" val="3245211506"/>
                  </p:ext>
                </p:extLst>
              </p:nvPr>
            </p:nvGraphicFramePr>
            <p:xfrm rot="10800000">
              <a:off x="9023270" y="1762620"/>
              <a:ext cx="3521895" cy="1933080"/>
            </p:xfrm>
            <a:graphic>
              <a:graphicData uri="http://schemas.microsoft.com/office/drawing/2017/model3d">
                <am3d:model3d r:embed="rId3">
                  <am3d:spPr>
                    <a:xfrm rot="10800000">
                      <a:off x="0" y="0"/>
                      <a:ext cx="3521895" cy="1933080"/>
                    </a:xfrm>
                    <a:prstGeom prst="rect">
                      <a:avLst/>
                    </a:prstGeom>
                  </am3d:spPr>
                  <am3d:camera>
                    <am3d:pos x="0" y="0" z="53914881"/>
                    <am3d:up dx="0" dy="36000000" dz="0"/>
                    <am3d:lookAt x="0" y="0" z="0"/>
                    <am3d:perspective fov="2700000"/>
                  </am3d:camera>
                  <am3d:trans>
                    <am3d:meterPerModelUnit n="19617" d="1000000"/>
                    <am3d:preTrans dx="-20794726" dy="-9922175" dz="420213"/>
                    <am3d:scale>
                      <am3d:sx n="1000000" d="1000000"/>
                      <am3d:sy n="1000000" d="1000000"/>
                      <am3d:sz n="1000000" d="1000000"/>
                    </am3d:scale>
                    <am3d:rot/>
                    <am3d:postTrans dx="0" dy="0" dz="0"/>
                  </am3d:trans>
                  <am3d:raster rName="Office3DRenderer" rVer="16.0.8326">
                    <am3d:blip r:embed="rId4"/>
                  </am3d:raster>
                  <am3d:objViewport viewportSz="42467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EDCC3154-A37D-96BF-3B46-7AFE5B70AF7A}"/>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9023270" y="1762620"/>
                <a:ext cx="3521895" cy="1933080"/>
              </a:xfrm>
              <a:prstGeom prst="rect">
                <a:avLst/>
              </a:prstGeom>
            </p:spPr>
          </p:pic>
        </mc:Fallback>
      </mc:AlternateContent>
      <p:sp>
        <p:nvSpPr>
          <p:cNvPr id="7" name="Arrow: Right 6">
            <a:extLst>
              <a:ext uri="{FF2B5EF4-FFF2-40B4-BE49-F238E27FC236}">
                <a16:creationId xmlns:a16="http://schemas.microsoft.com/office/drawing/2014/main" id="{254B757C-1196-E714-A26B-3CBAACC3D7B0}"/>
              </a:ext>
            </a:extLst>
          </p:cNvPr>
          <p:cNvSpPr/>
          <p:nvPr/>
        </p:nvSpPr>
        <p:spPr>
          <a:xfrm>
            <a:off x="4267200" y="2705100"/>
            <a:ext cx="3581400" cy="228600"/>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6B96A697-29DE-33C5-F27D-B23323E9E507}"/>
                  </a:ext>
                </a:extLst>
              </p:cNvPr>
              <p:cNvGraphicFramePr>
                <a:graphicFrameLocks noChangeAspect="1"/>
              </p:cNvGraphicFramePr>
              <p:nvPr>
                <p:extLst>
                  <p:ext uri="{D42A27DB-BD31-4B8C-83A1-F6EECF244321}">
                    <p14:modId xmlns:p14="http://schemas.microsoft.com/office/powerpoint/2010/main" val="3711365174"/>
                  </p:ext>
                </p:extLst>
              </p:nvPr>
            </p:nvGraphicFramePr>
            <p:xfrm rot="10800000">
              <a:off x="6947373" y="3850213"/>
              <a:ext cx="1802454" cy="1196478"/>
            </p:xfrm>
            <a:graphic>
              <a:graphicData uri="http://schemas.microsoft.com/office/drawing/2017/model3d">
                <am3d:model3d r:embed="rId5">
                  <am3d:spPr>
                    <a:xfrm rot="10800000">
                      <a:off x="0" y="0"/>
                      <a:ext cx="1802454" cy="1196478"/>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m3d:postTrans dx="0" dy="0" dz="0"/>
                  </am3d:trans>
                  <am3d:raster rName="Office3DRenderer" rVer="16.0.8326">
                    <am3d:blip r:embed="rId6"/>
                  </am3d:raster>
                  <am3d:objViewport viewportSz="23144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6B96A697-29DE-33C5-F27D-B23323E9E507}"/>
                  </a:ext>
                </a:extLst>
              </p:cNvPr>
              <p:cNvPicPr>
                <a:picLocks noGrp="1" noRot="1" noChangeAspect="1" noMove="1" noResize="1" noEditPoints="1" noAdjustHandles="1" noChangeArrowheads="1" noChangeShapeType="1" noCrop="1"/>
              </p:cNvPicPr>
              <p:nvPr/>
            </p:nvPicPr>
            <p:blipFill>
              <a:blip r:embed="rId6"/>
              <a:stretch>
                <a:fillRect/>
              </a:stretch>
            </p:blipFill>
            <p:spPr>
              <a:xfrm rot="10800000">
                <a:off x="6947373" y="3850213"/>
                <a:ext cx="1802454" cy="1196478"/>
              </a:xfrm>
              <a:prstGeom prst="rect">
                <a:avLst/>
              </a:prstGeom>
            </p:spPr>
          </p:pic>
        </mc:Fallback>
      </mc:AlternateContent>
      <p:sp>
        <p:nvSpPr>
          <p:cNvPr id="9" name="Arrow: Right 8">
            <a:extLst>
              <a:ext uri="{FF2B5EF4-FFF2-40B4-BE49-F238E27FC236}">
                <a16:creationId xmlns:a16="http://schemas.microsoft.com/office/drawing/2014/main" id="{59924ED0-8644-B167-95F6-A78E2377BBE6}"/>
              </a:ext>
            </a:extLst>
          </p:cNvPr>
          <p:cNvSpPr/>
          <p:nvPr/>
        </p:nvSpPr>
        <p:spPr>
          <a:xfrm>
            <a:off x="4927372" y="4334152"/>
            <a:ext cx="1706109" cy="228600"/>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8426A85D-A63F-2F36-F37D-29DA4CDF7785}"/>
                  </a:ext>
                </a:extLst>
              </p:cNvPr>
              <p:cNvGraphicFramePr>
                <a:graphicFrameLocks noChangeAspect="1"/>
              </p:cNvGraphicFramePr>
              <p:nvPr>
                <p:extLst>
                  <p:ext uri="{D42A27DB-BD31-4B8C-83A1-F6EECF244321}">
                    <p14:modId xmlns:p14="http://schemas.microsoft.com/office/powerpoint/2010/main" val="345545505"/>
                  </p:ext>
                </p:extLst>
              </p:nvPr>
            </p:nvGraphicFramePr>
            <p:xfrm rot="10800000">
              <a:off x="10707363" y="5880101"/>
              <a:ext cx="4950340" cy="3555663"/>
            </p:xfrm>
            <a:graphic>
              <a:graphicData uri="http://schemas.microsoft.com/office/drawing/2017/model3d">
                <am3d:model3d r:embed="rId7">
                  <am3d:spPr>
                    <a:xfrm rot="10800000">
                      <a:off x="0" y="0"/>
                      <a:ext cx="4950340" cy="3555663"/>
                    </a:xfrm>
                    <a:prstGeom prst="rect">
                      <a:avLst/>
                    </a:prstGeom>
                  </am3d:spPr>
                  <am3d:camera>
                    <am3d:pos x="0" y="0" z="58604168"/>
                    <am3d:up dx="0" dy="36000000" dz="0"/>
                    <am3d:lookAt x="0" y="0" z="0"/>
                    <am3d:perspective fov="2700000"/>
                  </am3d:camera>
                  <am3d:trans>
                    <am3d:meterPerModelUnit n="1183431" d="1000000"/>
                    <am3d:preTrans dx="245625" dy="-13207093" dz="-383347"/>
                    <am3d:scale>
                      <am3d:sx n="1000000" d="1000000"/>
                      <am3d:sy n="1000000" d="1000000"/>
                      <am3d:sz n="1000000" d="1000000"/>
                    </am3d:scale>
                    <am3d:rot ay="10800000"/>
                    <am3d:postTrans dx="0" dy="0" dz="0"/>
                  </am3d:trans>
                  <am3d:raster rName="Office3DRenderer" rVer="16.0.8326">
                    <am3d:blip r:embed="rId8"/>
                  </am3d:raster>
                  <am3d:objViewport viewportSz="65442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8426A85D-A63F-2F36-F37D-29DA4CDF7785}"/>
                  </a:ext>
                </a:extLst>
              </p:cNvPr>
              <p:cNvPicPr>
                <a:picLocks noGrp="1" noRot="1" noChangeAspect="1" noMove="1" noResize="1" noEditPoints="1" noAdjustHandles="1" noChangeArrowheads="1" noChangeShapeType="1" noCrop="1"/>
              </p:cNvPicPr>
              <p:nvPr/>
            </p:nvPicPr>
            <p:blipFill>
              <a:blip r:embed="rId8"/>
              <a:stretch>
                <a:fillRect/>
              </a:stretch>
            </p:blipFill>
            <p:spPr>
              <a:xfrm rot="10800000">
                <a:off x="10707363" y="5880101"/>
                <a:ext cx="4950340" cy="3555663"/>
              </a:xfrm>
              <a:prstGeom prst="rect">
                <a:avLst/>
              </a:prstGeom>
            </p:spPr>
          </p:pic>
        </mc:Fallback>
      </mc:AlternateContent>
      <p:sp>
        <p:nvSpPr>
          <p:cNvPr id="11" name="Arrow: Right 10">
            <a:extLst>
              <a:ext uri="{FF2B5EF4-FFF2-40B4-BE49-F238E27FC236}">
                <a16:creationId xmlns:a16="http://schemas.microsoft.com/office/drawing/2014/main" id="{E68F7A6A-8399-D958-60CE-5B4F38D1D097}"/>
              </a:ext>
            </a:extLst>
          </p:cNvPr>
          <p:cNvSpPr/>
          <p:nvPr/>
        </p:nvSpPr>
        <p:spPr>
          <a:xfrm>
            <a:off x="6824944" y="7700010"/>
            <a:ext cx="3581400" cy="228600"/>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E47286DE-755F-AAAF-8800-EE7C23484EA4}"/>
                  </a:ext>
                </a:extLst>
              </p:cNvPr>
              <p:cNvGraphicFramePr>
                <a:graphicFrameLocks noChangeAspect="1"/>
              </p:cNvGraphicFramePr>
              <p:nvPr>
                <p:extLst>
                  <p:ext uri="{D42A27DB-BD31-4B8C-83A1-F6EECF244321}">
                    <p14:modId xmlns:p14="http://schemas.microsoft.com/office/powerpoint/2010/main" val="4227453815"/>
                  </p:ext>
                </p:extLst>
              </p:nvPr>
            </p:nvGraphicFramePr>
            <p:xfrm>
              <a:off x="8361416" y="5706196"/>
              <a:ext cx="1253382" cy="1215399"/>
            </p:xfrm>
            <a:graphic>
              <a:graphicData uri="http://schemas.microsoft.com/office/drawing/2017/model3d">
                <am3d:model3d r:embed="rId9">
                  <am3d:spPr>
                    <a:xfrm>
                      <a:off x="0" y="0"/>
                      <a:ext cx="1253382" cy="1215399"/>
                    </a:xfrm>
                    <a:prstGeom prst="rect">
                      <a:avLst/>
                    </a:prstGeom>
                  </am3d:spPr>
                  <am3d:camera>
                    <am3d:pos x="0" y="0" z="72966419"/>
                    <am3d:up dx="0" dy="36000000" dz="0"/>
                    <am3d:lookAt x="0" y="0" z="0"/>
                    <am3d:perspective fov="2700000"/>
                  </am3d:camera>
                  <am3d:trans>
                    <am3d:meterPerModelUnit n="23809522" d="1000000"/>
                    <am3d:preTrans dx="0" dy="-11485520" dz="-130"/>
                    <am3d:scale>
                      <am3d:sx n="1000000" d="1000000"/>
                      <am3d:sy n="1000000" d="1000000"/>
                      <am3d:sz n="1000000" d="1000000"/>
                    </am3d:scale>
                    <am3d:rot ax="5400000"/>
                    <am3d:postTrans dx="0" dy="0" dz="0"/>
                  </am3d:trans>
                  <am3d:raster rName="Office3DRenderer" rVer="16.0.8326">
                    <am3d:blip r:embed="rId10"/>
                  </am3d:raster>
                  <am3d:objViewport viewportSz="19560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E47286DE-755F-AAAF-8800-EE7C23484EA4}"/>
                  </a:ext>
                </a:extLst>
              </p:cNvPr>
              <p:cNvPicPr>
                <a:picLocks noGrp="1" noRot="1" noChangeAspect="1" noMove="1" noResize="1" noEditPoints="1" noAdjustHandles="1" noChangeArrowheads="1" noChangeShapeType="1" noCrop="1"/>
              </p:cNvPicPr>
              <p:nvPr/>
            </p:nvPicPr>
            <p:blipFill>
              <a:blip r:embed="rId10"/>
              <a:stretch>
                <a:fillRect/>
              </a:stretch>
            </p:blipFill>
            <p:spPr>
              <a:xfrm>
                <a:off x="8361416" y="5706196"/>
                <a:ext cx="1253382" cy="1215399"/>
              </a:xfrm>
              <a:prstGeom prst="rect">
                <a:avLst/>
              </a:prstGeom>
            </p:spPr>
          </p:pic>
        </mc:Fallback>
      </mc:AlternateContent>
      <p:sp>
        <p:nvSpPr>
          <p:cNvPr id="13" name="Arrow: Right 12">
            <a:extLst>
              <a:ext uri="{FF2B5EF4-FFF2-40B4-BE49-F238E27FC236}">
                <a16:creationId xmlns:a16="http://schemas.microsoft.com/office/drawing/2014/main" id="{757B3E6B-3B06-AA8B-C0CF-B5DFB23D46A8}"/>
              </a:ext>
            </a:extLst>
          </p:cNvPr>
          <p:cNvSpPr/>
          <p:nvPr/>
        </p:nvSpPr>
        <p:spPr>
          <a:xfrm>
            <a:off x="7559770" y="6065350"/>
            <a:ext cx="633277" cy="179976"/>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415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6" name="TextBox 5">
            <a:extLst>
              <a:ext uri="{FF2B5EF4-FFF2-40B4-BE49-F238E27FC236}">
                <a16:creationId xmlns:a16="http://schemas.microsoft.com/office/drawing/2014/main" id="{FD3CF463-8E1B-4413-DE69-E5B85E948AC7}"/>
              </a:ext>
            </a:extLst>
          </p:cNvPr>
          <p:cNvSpPr txBox="1"/>
          <p:nvPr/>
        </p:nvSpPr>
        <p:spPr>
          <a:xfrm>
            <a:off x="442379" y="723900"/>
            <a:ext cx="9387421" cy="1754326"/>
          </a:xfrm>
          <a:prstGeom prst="rect">
            <a:avLst/>
          </a:prstGeom>
          <a:noFill/>
        </p:spPr>
        <p:txBody>
          <a:bodyPr wrap="square">
            <a:spAutoFit/>
          </a:bodyPr>
          <a:lstStyle/>
          <a:p>
            <a:pPr lvl="1"/>
            <a:r>
              <a:rPr lang="en-US" sz="5400" dirty="0">
                <a:latin typeface="Oswald" panose="020F0502020204030204" pitchFamily="2" charset="0"/>
              </a:rPr>
              <a:t>So the output at CW </a:t>
            </a:r>
          </a:p>
          <a:p>
            <a:pPr lvl="1"/>
            <a:r>
              <a:rPr lang="en-US" sz="5400" dirty="0">
                <a:latin typeface="Oswald" panose="020F0502020204030204" pitchFamily="2" charset="0"/>
              </a:rPr>
              <a:t>would be like:</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FEACECF1-812C-A675-CCEC-EAF941D2D1D8}"/>
                  </a:ext>
                </a:extLst>
              </p:cNvPr>
              <p:cNvGraphicFramePr>
                <a:graphicFrameLocks noChangeAspect="1"/>
              </p:cNvGraphicFramePr>
              <p:nvPr/>
            </p:nvGraphicFramePr>
            <p:xfrm rot="20684610">
              <a:off x="12771642" y="2613664"/>
              <a:ext cx="866211" cy="334701"/>
            </p:xfrm>
            <a:graphic>
              <a:graphicData uri="http://schemas.microsoft.com/office/drawing/2017/model3d">
                <am3d:model3d r:embed="rId3">
                  <am3d:spPr>
                    <a:xfrm rot="20684610">
                      <a:off x="0" y="0"/>
                      <a:ext cx="866211" cy="334701"/>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FEACECF1-812C-A675-CCEC-EAF941D2D1D8}"/>
                  </a:ext>
                </a:extLst>
              </p:cNvPr>
              <p:cNvPicPr>
                <a:picLocks noGrp="1" noRot="1" noChangeAspect="1" noMove="1" noResize="1" noEditPoints="1" noAdjustHandles="1" noChangeArrowheads="1" noChangeShapeType="1" noCrop="1"/>
              </p:cNvPicPr>
              <p:nvPr/>
            </p:nvPicPr>
            <p:blipFill>
              <a:blip r:embed="rId4"/>
              <a:stretch>
                <a:fillRect/>
              </a:stretch>
            </p:blipFill>
            <p:spPr>
              <a:xfrm rot="20684610">
                <a:off x="12771642" y="2613664"/>
                <a:ext cx="866211" cy="3347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1FCF888A-9C73-FD8B-D40C-97F06C9CB336}"/>
                  </a:ext>
                </a:extLst>
              </p:cNvPr>
              <p:cNvGraphicFramePr>
                <a:graphicFrameLocks noChangeAspect="1"/>
              </p:cNvGraphicFramePr>
              <p:nvPr/>
            </p:nvGraphicFramePr>
            <p:xfrm rot="18680515">
              <a:off x="11753472" y="3307934"/>
              <a:ext cx="866214" cy="334702"/>
            </p:xfrm>
            <a:graphic>
              <a:graphicData uri="http://schemas.microsoft.com/office/drawing/2017/model3d">
                <am3d:model3d r:embed="rId3">
                  <am3d:spPr>
                    <a:xfrm rot="18680515">
                      <a:off x="0" y="0"/>
                      <a:ext cx="866214" cy="334702"/>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1FCF888A-9C73-FD8B-D40C-97F06C9CB336}"/>
                  </a:ext>
                </a:extLst>
              </p:cNvPr>
              <p:cNvPicPr>
                <a:picLocks noGrp="1" noRot="1" noChangeAspect="1" noMove="1" noResize="1" noEditPoints="1" noAdjustHandles="1" noChangeArrowheads="1" noChangeShapeType="1" noCrop="1"/>
              </p:cNvPicPr>
              <p:nvPr/>
            </p:nvPicPr>
            <p:blipFill>
              <a:blip r:embed="rId4"/>
              <a:stretch>
                <a:fillRect/>
              </a:stretch>
            </p:blipFill>
            <p:spPr>
              <a:xfrm rot="18680515">
                <a:off x="11753472" y="3307934"/>
                <a:ext cx="866214" cy="3347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0FC5D996-E336-2A6A-F2F2-A31096FD337A}"/>
                  </a:ext>
                </a:extLst>
              </p:cNvPr>
              <p:cNvGraphicFramePr>
                <a:graphicFrameLocks noChangeAspect="1"/>
              </p:cNvGraphicFramePr>
              <p:nvPr>
                <p:extLst>
                  <p:ext uri="{D42A27DB-BD31-4B8C-83A1-F6EECF244321}">
                    <p14:modId xmlns:p14="http://schemas.microsoft.com/office/powerpoint/2010/main" val="2926709240"/>
                  </p:ext>
                </p:extLst>
              </p:nvPr>
            </p:nvGraphicFramePr>
            <p:xfrm rot="7549885">
              <a:off x="11735937" y="2858637"/>
              <a:ext cx="4300387" cy="4300387"/>
            </p:xfrm>
            <a:graphic>
              <a:graphicData uri="http://schemas.microsoft.com/office/drawing/2017/model3d">
                <am3d:model3d r:embed="rId5">
                  <am3d:spPr>
                    <a:xfrm rot="7549885">
                      <a:off x="0" y="0"/>
                      <a:ext cx="4300387" cy="4300387"/>
                    </a:xfrm>
                    <a:prstGeom prst="rect">
                      <a:avLst/>
                    </a:prstGeom>
                  </am3d:spPr>
                  <am3d:camera>
                    <am3d:pos x="0" y="0" z="68490632"/>
                    <am3d:up dx="0" dy="36000000" dz="0"/>
                    <am3d:lookAt x="0" y="0" z="0"/>
                    <am3d:perspective fov="2700000"/>
                  </am3d:camera>
                  <am3d:trans>
                    <am3d:meterPerModelUnit n="27777778" d="1000000"/>
                    <am3d:preTrans dx="0" dy="5999999" dz="0"/>
                    <am3d:scale>
                      <am3d:sx n="1000000" d="1000000"/>
                      <am3d:sy n="1000000" d="1000000"/>
                      <am3d:sz n="1000000" d="1000000"/>
                    </am3d:scale>
                    <am3d:rot ax="5400000"/>
                    <am3d:postTrans dx="0" dy="0" dz="0"/>
                  </am3d:trans>
                  <am3d:raster rName="Office3DRenderer" rVer="16.0.8326">
                    <am3d:blip r:embed="rId6"/>
                  </am3d:raster>
                  <am3d:objViewport viewportSz="68121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0FC5D996-E336-2A6A-F2F2-A31096FD337A}"/>
                  </a:ext>
                </a:extLst>
              </p:cNvPr>
              <p:cNvPicPr>
                <a:picLocks noGrp="1" noRot="1" noChangeAspect="1" noMove="1" noResize="1" noEditPoints="1" noAdjustHandles="1" noChangeArrowheads="1" noChangeShapeType="1" noCrop="1"/>
              </p:cNvPicPr>
              <p:nvPr/>
            </p:nvPicPr>
            <p:blipFill>
              <a:blip r:embed="rId6"/>
              <a:stretch>
                <a:fillRect/>
              </a:stretch>
            </p:blipFill>
            <p:spPr>
              <a:xfrm rot="7549885">
                <a:off x="11735937" y="2858637"/>
                <a:ext cx="4300387" cy="4300387"/>
              </a:xfrm>
              <a:prstGeom prst="rect">
                <a:avLst/>
              </a:prstGeom>
            </p:spPr>
          </p:pic>
        </mc:Fallback>
      </mc:AlternateContent>
      <p:sp>
        <p:nvSpPr>
          <p:cNvPr id="12" name="TextBox 11">
            <a:extLst>
              <a:ext uri="{FF2B5EF4-FFF2-40B4-BE49-F238E27FC236}">
                <a16:creationId xmlns:a16="http://schemas.microsoft.com/office/drawing/2014/main" id="{8BDC4518-DAA0-D548-4D92-238FB5023A8F}"/>
              </a:ext>
            </a:extLst>
          </p:cNvPr>
          <p:cNvSpPr txBox="1"/>
          <p:nvPr/>
        </p:nvSpPr>
        <p:spPr>
          <a:xfrm>
            <a:off x="11336912" y="2594770"/>
            <a:ext cx="410707" cy="923330"/>
          </a:xfrm>
          <a:prstGeom prst="rect">
            <a:avLst/>
          </a:prstGeom>
          <a:noFill/>
        </p:spPr>
        <p:txBody>
          <a:bodyPr wrap="square" rtlCol="0">
            <a:spAutoFit/>
          </a:bodyPr>
          <a:lstStyle/>
          <a:p>
            <a:r>
              <a:rPr lang="en-US" sz="5400" dirty="0">
                <a:latin typeface="Oswald" panose="020F0502020204030204" pitchFamily="2" charset="0"/>
              </a:rPr>
              <a:t>A</a:t>
            </a:r>
          </a:p>
        </p:txBody>
      </p:sp>
      <p:sp>
        <p:nvSpPr>
          <p:cNvPr id="13" name="TextBox 12">
            <a:extLst>
              <a:ext uri="{FF2B5EF4-FFF2-40B4-BE49-F238E27FC236}">
                <a16:creationId xmlns:a16="http://schemas.microsoft.com/office/drawing/2014/main" id="{18C9B624-F3F8-8BBD-290D-542BDC5AA772}"/>
              </a:ext>
            </a:extLst>
          </p:cNvPr>
          <p:cNvSpPr txBox="1"/>
          <p:nvPr/>
        </p:nvSpPr>
        <p:spPr>
          <a:xfrm>
            <a:off x="12740493" y="1739234"/>
            <a:ext cx="410707" cy="923330"/>
          </a:xfrm>
          <a:prstGeom prst="rect">
            <a:avLst/>
          </a:prstGeom>
          <a:noFill/>
        </p:spPr>
        <p:txBody>
          <a:bodyPr wrap="square" rtlCol="0">
            <a:spAutoFit/>
          </a:bodyPr>
          <a:lstStyle/>
          <a:p>
            <a:r>
              <a:rPr lang="en-US" sz="5400" dirty="0">
                <a:latin typeface="Oswald" panose="020F0502020204030204" pitchFamily="2" charset="0"/>
              </a:rPr>
              <a:t>B</a:t>
            </a:r>
          </a:p>
        </p:txBody>
      </p:sp>
      <p:pic>
        <p:nvPicPr>
          <p:cNvPr id="9" name="Picture 8">
            <a:extLst>
              <a:ext uri="{FF2B5EF4-FFF2-40B4-BE49-F238E27FC236}">
                <a16:creationId xmlns:a16="http://schemas.microsoft.com/office/drawing/2014/main" id="{31AAE263-7270-07EB-77F0-0C33B51582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5600" y="3682373"/>
            <a:ext cx="5824502" cy="2460808"/>
          </a:xfrm>
          <a:prstGeom prst="rect">
            <a:avLst/>
          </a:prstGeom>
        </p:spPr>
      </p:pic>
    </p:spTree>
    <p:extLst>
      <p:ext uri="{BB962C8B-B14F-4D97-AF65-F5344CB8AC3E}">
        <p14:creationId xmlns:p14="http://schemas.microsoft.com/office/powerpoint/2010/main" val="3955486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4" fill="hold" nodeType="withEffect">
                                  <p:stCondLst>
                                    <p:cond delay="0"/>
                                  </p:stCondLst>
                                  <p:childTnLst>
                                    <p:animRot by="-21600000">
                                      <p:cBhvr>
                                        <p:cTn id="6" dur="20000" fill="hold"/>
                                        <p:tgtEl>
                                          <p:spTgt spid="8"/>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6" name="TextBox 5">
            <a:extLst>
              <a:ext uri="{FF2B5EF4-FFF2-40B4-BE49-F238E27FC236}">
                <a16:creationId xmlns:a16="http://schemas.microsoft.com/office/drawing/2014/main" id="{FD3CF463-8E1B-4413-DE69-E5B85E948AC7}"/>
              </a:ext>
            </a:extLst>
          </p:cNvPr>
          <p:cNvSpPr txBox="1"/>
          <p:nvPr/>
        </p:nvSpPr>
        <p:spPr>
          <a:xfrm>
            <a:off x="442379" y="723900"/>
            <a:ext cx="9595269" cy="4247317"/>
          </a:xfrm>
          <a:prstGeom prst="rect">
            <a:avLst/>
          </a:prstGeom>
          <a:noFill/>
        </p:spPr>
        <p:txBody>
          <a:bodyPr wrap="square">
            <a:spAutoFit/>
          </a:bodyPr>
          <a:lstStyle/>
          <a:p>
            <a:pPr lvl="1"/>
            <a:r>
              <a:rPr lang="en-US" sz="5400" dirty="0">
                <a:latin typeface="Oswald" panose="020F0502020204030204" pitchFamily="2" charset="0"/>
              </a:rPr>
              <a:t>And this phase shift can make me a big favor at my measures because it provide me with for different states. Which can rising my resolution 4 times up</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FEACECF1-812C-A675-CCEC-EAF941D2D1D8}"/>
                  </a:ext>
                </a:extLst>
              </p:cNvPr>
              <p:cNvGraphicFramePr>
                <a:graphicFrameLocks noChangeAspect="1"/>
              </p:cNvGraphicFramePr>
              <p:nvPr>
                <p:extLst>
                  <p:ext uri="{D42A27DB-BD31-4B8C-83A1-F6EECF244321}">
                    <p14:modId xmlns:p14="http://schemas.microsoft.com/office/powerpoint/2010/main" val="1042361651"/>
                  </p:ext>
                </p:extLst>
              </p:nvPr>
            </p:nvGraphicFramePr>
            <p:xfrm rot="20684610">
              <a:off x="12440568" y="914057"/>
              <a:ext cx="866211" cy="334701"/>
            </p:xfrm>
            <a:graphic>
              <a:graphicData uri="http://schemas.microsoft.com/office/drawing/2017/model3d">
                <am3d:model3d r:embed="rId3">
                  <am3d:spPr>
                    <a:xfrm rot="20684610">
                      <a:off x="0" y="0"/>
                      <a:ext cx="866211" cy="334701"/>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FEACECF1-812C-A675-CCEC-EAF941D2D1D8}"/>
                  </a:ext>
                </a:extLst>
              </p:cNvPr>
              <p:cNvPicPr>
                <a:picLocks noGrp="1" noRot="1" noChangeAspect="1" noMove="1" noResize="1" noEditPoints="1" noAdjustHandles="1" noChangeArrowheads="1" noChangeShapeType="1" noCrop="1"/>
              </p:cNvPicPr>
              <p:nvPr/>
            </p:nvPicPr>
            <p:blipFill>
              <a:blip r:embed="rId4"/>
              <a:stretch>
                <a:fillRect/>
              </a:stretch>
            </p:blipFill>
            <p:spPr>
              <a:xfrm rot="20684610">
                <a:off x="12440568" y="914057"/>
                <a:ext cx="866211" cy="3347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1FCF888A-9C73-FD8B-D40C-97F06C9CB336}"/>
                  </a:ext>
                </a:extLst>
              </p:cNvPr>
              <p:cNvGraphicFramePr>
                <a:graphicFrameLocks noChangeAspect="1"/>
              </p:cNvGraphicFramePr>
              <p:nvPr>
                <p:extLst>
                  <p:ext uri="{D42A27DB-BD31-4B8C-83A1-F6EECF244321}">
                    <p14:modId xmlns:p14="http://schemas.microsoft.com/office/powerpoint/2010/main" val="3343290666"/>
                  </p:ext>
                </p:extLst>
              </p:nvPr>
            </p:nvGraphicFramePr>
            <p:xfrm rot="18680515">
              <a:off x="11422398" y="1608327"/>
              <a:ext cx="866214" cy="334702"/>
            </p:xfrm>
            <a:graphic>
              <a:graphicData uri="http://schemas.microsoft.com/office/drawing/2017/model3d">
                <am3d:model3d r:embed="rId3">
                  <am3d:spPr>
                    <a:xfrm rot="18680515">
                      <a:off x="0" y="0"/>
                      <a:ext cx="866214" cy="334702"/>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1FCF888A-9C73-FD8B-D40C-97F06C9CB336}"/>
                  </a:ext>
                </a:extLst>
              </p:cNvPr>
              <p:cNvPicPr>
                <a:picLocks noGrp="1" noRot="1" noChangeAspect="1" noMove="1" noResize="1" noEditPoints="1" noAdjustHandles="1" noChangeArrowheads="1" noChangeShapeType="1" noCrop="1"/>
              </p:cNvPicPr>
              <p:nvPr/>
            </p:nvPicPr>
            <p:blipFill>
              <a:blip r:embed="rId4"/>
              <a:stretch>
                <a:fillRect/>
              </a:stretch>
            </p:blipFill>
            <p:spPr>
              <a:xfrm rot="18680515">
                <a:off x="11422398" y="1608327"/>
                <a:ext cx="866214" cy="3347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0FC5D996-E336-2A6A-F2F2-A31096FD337A}"/>
                  </a:ext>
                </a:extLst>
              </p:cNvPr>
              <p:cNvGraphicFramePr>
                <a:graphicFrameLocks noChangeAspect="1"/>
              </p:cNvGraphicFramePr>
              <p:nvPr>
                <p:extLst>
                  <p:ext uri="{D42A27DB-BD31-4B8C-83A1-F6EECF244321}">
                    <p14:modId xmlns:p14="http://schemas.microsoft.com/office/powerpoint/2010/main" val="3897168887"/>
                  </p:ext>
                </p:extLst>
              </p:nvPr>
            </p:nvGraphicFramePr>
            <p:xfrm rot="7549885">
              <a:off x="11404863" y="1159030"/>
              <a:ext cx="4300387" cy="4300387"/>
            </p:xfrm>
            <a:graphic>
              <a:graphicData uri="http://schemas.microsoft.com/office/drawing/2017/model3d">
                <am3d:model3d r:embed="rId5">
                  <am3d:spPr>
                    <a:xfrm rot="7549885">
                      <a:off x="0" y="0"/>
                      <a:ext cx="4300387" cy="4300387"/>
                    </a:xfrm>
                    <a:prstGeom prst="rect">
                      <a:avLst/>
                    </a:prstGeom>
                  </am3d:spPr>
                  <am3d:camera>
                    <am3d:pos x="0" y="0" z="68490632"/>
                    <am3d:up dx="0" dy="36000000" dz="0"/>
                    <am3d:lookAt x="0" y="0" z="0"/>
                    <am3d:perspective fov="2700000"/>
                  </am3d:camera>
                  <am3d:trans>
                    <am3d:meterPerModelUnit n="27777778" d="1000000"/>
                    <am3d:preTrans dx="0" dy="5999999" dz="0"/>
                    <am3d:scale>
                      <am3d:sx n="1000000" d="1000000"/>
                      <am3d:sy n="1000000" d="1000000"/>
                      <am3d:sz n="1000000" d="1000000"/>
                    </am3d:scale>
                    <am3d:rot ax="5400000"/>
                    <am3d:postTrans dx="0" dy="0" dz="0"/>
                  </am3d:trans>
                  <am3d:raster rName="Office3DRenderer" rVer="16.0.8326">
                    <am3d:blip r:embed="rId6"/>
                  </am3d:raster>
                  <am3d:objViewport viewportSz="68121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0FC5D996-E336-2A6A-F2F2-A31096FD337A}"/>
                  </a:ext>
                </a:extLst>
              </p:cNvPr>
              <p:cNvPicPr>
                <a:picLocks noGrp="1" noRot="1" noChangeAspect="1" noMove="1" noResize="1" noEditPoints="1" noAdjustHandles="1" noChangeArrowheads="1" noChangeShapeType="1" noCrop="1"/>
              </p:cNvPicPr>
              <p:nvPr/>
            </p:nvPicPr>
            <p:blipFill>
              <a:blip r:embed="rId6"/>
              <a:stretch>
                <a:fillRect/>
              </a:stretch>
            </p:blipFill>
            <p:spPr>
              <a:xfrm rot="7549885">
                <a:off x="11404863" y="1159030"/>
                <a:ext cx="4300387" cy="4300387"/>
              </a:xfrm>
              <a:prstGeom prst="rect">
                <a:avLst/>
              </a:prstGeom>
            </p:spPr>
          </p:pic>
        </mc:Fallback>
      </mc:AlternateContent>
      <p:sp>
        <p:nvSpPr>
          <p:cNvPr id="12" name="TextBox 11">
            <a:extLst>
              <a:ext uri="{FF2B5EF4-FFF2-40B4-BE49-F238E27FC236}">
                <a16:creationId xmlns:a16="http://schemas.microsoft.com/office/drawing/2014/main" id="{8BDC4518-DAA0-D548-4D92-238FB5023A8F}"/>
              </a:ext>
            </a:extLst>
          </p:cNvPr>
          <p:cNvSpPr txBox="1"/>
          <p:nvPr/>
        </p:nvSpPr>
        <p:spPr>
          <a:xfrm>
            <a:off x="11184545" y="675847"/>
            <a:ext cx="410707" cy="923330"/>
          </a:xfrm>
          <a:prstGeom prst="rect">
            <a:avLst/>
          </a:prstGeom>
          <a:noFill/>
        </p:spPr>
        <p:txBody>
          <a:bodyPr wrap="square" rtlCol="0">
            <a:spAutoFit/>
          </a:bodyPr>
          <a:lstStyle/>
          <a:p>
            <a:r>
              <a:rPr lang="en-US" sz="5400" dirty="0">
                <a:latin typeface="Oswald" panose="020F0502020204030204" pitchFamily="2" charset="0"/>
              </a:rPr>
              <a:t>A</a:t>
            </a:r>
          </a:p>
        </p:txBody>
      </p:sp>
      <p:sp>
        <p:nvSpPr>
          <p:cNvPr id="13" name="TextBox 12">
            <a:extLst>
              <a:ext uri="{FF2B5EF4-FFF2-40B4-BE49-F238E27FC236}">
                <a16:creationId xmlns:a16="http://schemas.microsoft.com/office/drawing/2014/main" id="{18C9B624-F3F8-8BBD-290D-542BDC5AA772}"/>
              </a:ext>
            </a:extLst>
          </p:cNvPr>
          <p:cNvSpPr txBox="1"/>
          <p:nvPr/>
        </p:nvSpPr>
        <p:spPr>
          <a:xfrm>
            <a:off x="12409419" y="39627"/>
            <a:ext cx="410707" cy="923330"/>
          </a:xfrm>
          <a:prstGeom prst="rect">
            <a:avLst/>
          </a:prstGeom>
          <a:noFill/>
        </p:spPr>
        <p:txBody>
          <a:bodyPr wrap="square" rtlCol="0">
            <a:spAutoFit/>
          </a:bodyPr>
          <a:lstStyle/>
          <a:p>
            <a:r>
              <a:rPr lang="en-US" sz="5400" dirty="0">
                <a:latin typeface="Oswald" panose="020F0502020204030204" pitchFamily="2" charset="0"/>
              </a:rPr>
              <a:t>B</a:t>
            </a:r>
          </a:p>
        </p:txBody>
      </p:sp>
      <p:pic>
        <p:nvPicPr>
          <p:cNvPr id="9" name="Picture 8">
            <a:extLst>
              <a:ext uri="{FF2B5EF4-FFF2-40B4-BE49-F238E27FC236}">
                <a16:creationId xmlns:a16="http://schemas.microsoft.com/office/drawing/2014/main" id="{31AAE263-7270-07EB-77F0-0C33B51582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5493" y="6809952"/>
            <a:ext cx="5824502" cy="2460808"/>
          </a:xfrm>
          <a:prstGeom prst="rect">
            <a:avLst/>
          </a:prstGeom>
        </p:spPr>
      </p:pic>
      <p:graphicFrame>
        <p:nvGraphicFramePr>
          <p:cNvPr id="15" name="Table 14">
            <a:extLst>
              <a:ext uri="{FF2B5EF4-FFF2-40B4-BE49-F238E27FC236}">
                <a16:creationId xmlns:a16="http://schemas.microsoft.com/office/drawing/2014/main" id="{06FA4B53-723F-041F-A6E8-A21C7D9EE9AD}"/>
              </a:ext>
            </a:extLst>
          </p:cNvPr>
          <p:cNvGraphicFramePr>
            <a:graphicFrameLocks noGrp="1"/>
          </p:cNvGraphicFramePr>
          <p:nvPr>
            <p:extLst>
              <p:ext uri="{D42A27DB-BD31-4B8C-83A1-F6EECF244321}">
                <p14:modId xmlns:p14="http://schemas.microsoft.com/office/powerpoint/2010/main" val="726521062"/>
              </p:ext>
            </p:extLst>
          </p:nvPr>
        </p:nvGraphicFramePr>
        <p:xfrm>
          <a:off x="2792377" y="6143181"/>
          <a:ext cx="3048000" cy="28956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805681697"/>
                    </a:ext>
                  </a:extLst>
                </a:gridCol>
              </a:tblGrid>
              <a:tr h="462280">
                <a:tc>
                  <a:txBody>
                    <a:bodyPr/>
                    <a:lstStyle/>
                    <a:p>
                      <a:pPr marL="0" algn="ctr" defTabSz="914400" rtl="0" eaLnBrk="1" latinLnBrk="0" hangingPunct="1"/>
                      <a:r>
                        <a:rPr lang="en-US" sz="3200" b="1" kern="1200" dirty="0">
                          <a:solidFill>
                            <a:schemeClr val="tx1"/>
                          </a:solidFill>
                          <a:latin typeface="Oswald" panose="020F0502020204030204" pitchFamily="2" charset="0"/>
                          <a:ea typeface="+mn-ea"/>
                          <a:cs typeface="+mn-cs"/>
                        </a:rPr>
                        <a:t>A</a:t>
                      </a:r>
                    </a:p>
                  </a:txBody>
                  <a:tcPr/>
                </a:tc>
                <a:extLst>
                  <a:ext uri="{0D108BD9-81ED-4DB2-BD59-A6C34878D82A}">
                    <a16:rowId xmlns:a16="http://schemas.microsoft.com/office/drawing/2014/main" val="3297856265"/>
                  </a:ext>
                </a:extLst>
              </a:tr>
              <a:tr h="462280">
                <a:tc>
                  <a:txBody>
                    <a:bodyPr/>
                    <a:lstStyle/>
                    <a:p>
                      <a:pPr marL="0" algn="ctr" defTabSz="914400" rtl="0" eaLnBrk="1" latinLnBrk="0" hangingPunct="1"/>
                      <a:r>
                        <a:rPr lang="en-US" sz="3200" b="0" kern="1200" dirty="0">
                          <a:solidFill>
                            <a:schemeClr val="tx1"/>
                          </a:solidFill>
                          <a:latin typeface="Oswald" panose="020F0502020204030204" pitchFamily="2" charset="0"/>
                          <a:ea typeface="+mn-ea"/>
                          <a:cs typeface="+mn-cs"/>
                        </a:rPr>
                        <a:t>HIGH</a:t>
                      </a:r>
                    </a:p>
                  </a:txBody>
                  <a:tcPr/>
                </a:tc>
                <a:extLst>
                  <a:ext uri="{0D108BD9-81ED-4DB2-BD59-A6C34878D82A}">
                    <a16:rowId xmlns:a16="http://schemas.microsoft.com/office/drawing/2014/main" val="3298692757"/>
                  </a:ext>
                </a:extLst>
              </a:tr>
              <a:tr h="462280">
                <a:tc>
                  <a:txBody>
                    <a:bodyPr/>
                    <a:lstStyle/>
                    <a:p>
                      <a:pPr marL="0" algn="ctr" defTabSz="914400" rtl="0" eaLnBrk="1" latinLnBrk="0" hangingPunct="1"/>
                      <a:r>
                        <a:rPr lang="en-US" sz="3200" b="0" kern="1200" dirty="0">
                          <a:solidFill>
                            <a:schemeClr val="tx1"/>
                          </a:solidFill>
                          <a:latin typeface="Oswald" panose="020F0502020204030204" pitchFamily="2" charset="0"/>
                          <a:ea typeface="+mn-ea"/>
                          <a:cs typeface="+mn-cs"/>
                        </a:rPr>
                        <a:t>HIGH</a:t>
                      </a:r>
                    </a:p>
                  </a:txBody>
                  <a:tcPr/>
                </a:tc>
                <a:extLst>
                  <a:ext uri="{0D108BD9-81ED-4DB2-BD59-A6C34878D82A}">
                    <a16:rowId xmlns:a16="http://schemas.microsoft.com/office/drawing/2014/main" val="2683583403"/>
                  </a:ext>
                </a:extLst>
              </a:tr>
              <a:tr h="462280">
                <a:tc>
                  <a:txBody>
                    <a:bodyPr/>
                    <a:lstStyle/>
                    <a:p>
                      <a:pPr marL="0" algn="ctr" defTabSz="914400" rtl="0" eaLnBrk="1" latinLnBrk="0" hangingPunct="1"/>
                      <a:r>
                        <a:rPr lang="en-US" sz="3200" b="0" kern="1200" dirty="0">
                          <a:solidFill>
                            <a:schemeClr val="tx1"/>
                          </a:solidFill>
                          <a:latin typeface="Oswald" panose="020F0502020204030204" pitchFamily="2" charset="0"/>
                          <a:ea typeface="+mn-ea"/>
                          <a:cs typeface="+mn-cs"/>
                        </a:rPr>
                        <a:t>LOW</a:t>
                      </a:r>
                    </a:p>
                  </a:txBody>
                  <a:tcPr/>
                </a:tc>
                <a:extLst>
                  <a:ext uri="{0D108BD9-81ED-4DB2-BD59-A6C34878D82A}">
                    <a16:rowId xmlns:a16="http://schemas.microsoft.com/office/drawing/2014/main" val="2486194977"/>
                  </a:ext>
                </a:extLst>
              </a:tr>
              <a:tr h="132080">
                <a:tc>
                  <a:txBody>
                    <a:bodyPr/>
                    <a:lstStyle/>
                    <a:p>
                      <a:pPr marL="0" algn="ctr" defTabSz="914400" rtl="0" eaLnBrk="1" latinLnBrk="0" hangingPunct="1"/>
                      <a:r>
                        <a:rPr lang="en-US" sz="3200" b="0" kern="1200" dirty="0">
                          <a:solidFill>
                            <a:schemeClr val="tx1"/>
                          </a:solidFill>
                          <a:latin typeface="Oswald" panose="020F0502020204030204" pitchFamily="2" charset="0"/>
                          <a:ea typeface="+mn-ea"/>
                          <a:cs typeface="+mn-cs"/>
                        </a:rPr>
                        <a:t>LOW</a:t>
                      </a:r>
                    </a:p>
                  </a:txBody>
                  <a:tcPr/>
                </a:tc>
                <a:extLst>
                  <a:ext uri="{0D108BD9-81ED-4DB2-BD59-A6C34878D82A}">
                    <a16:rowId xmlns:a16="http://schemas.microsoft.com/office/drawing/2014/main" val="1844541123"/>
                  </a:ext>
                </a:extLst>
              </a:tr>
            </a:tbl>
          </a:graphicData>
        </a:graphic>
      </p:graphicFrame>
      <p:graphicFrame>
        <p:nvGraphicFramePr>
          <p:cNvPr id="16" name="Table 15">
            <a:extLst>
              <a:ext uri="{FF2B5EF4-FFF2-40B4-BE49-F238E27FC236}">
                <a16:creationId xmlns:a16="http://schemas.microsoft.com/office/drawing/2014/main" id="{7ACE54D2-7A2E-B2BC-D34E-5E0FD17D9643}"/>
              </a:ext>
            </a:extLst>
          </p:cNvPr>
          <p:cNvGraphicFramePr>
            <a:graphicFrameLocks noGrp="1"/>
          </p:cNvGraphicFramePr>
          <p:nvPr>
            <p:extLst>
              <p:ext uri="{D42A27DB-BD31-4B8C-83A1-F6EECF244321}">
                <p14:modId xmlns:p14="http://schemas.microsoft.com/office/powerpoint/2010/main" val="837186615"/>
              </p:ext>
            </p:extLst>
          </p:nvPr>
        </p:nvGraphicFramePr>
        <p:xfrm>
          <a:off x="5809206" y="6155187"/>
          <a:ext cx="3048000" cy="2895600"/>
        </p:xfrm>
        <a:graphic>
          <a:graphicData uri="http://schemas.openxmlformats.org/drawingml/2006/table">
            <a:tbl>
              <a:tblPr firstRow="1" bandRow="1">
                <a:tableStyleId>{F5AB1C69-6EDB-4FF4-983F-18BD219EF322}</a:tableStyleId>
              </a:tblPr>
              <a:tblGrid>
                <a:gridCol w="3048000">
                  <a:extLst>
                    <a:ext uri="{9D8B030D-6E8A-4147-A177-3AD203B41FA5}">
                      <a16:colId xmlns:a16="http://schemas.microsoft.com/office/drawing/2014/main" val="2805681697"/>
                    </a:ext>
                  </a:extLst>
                </a:gridCol>
              </a:tblGrid>
              <a:tr h="462280">
                <a:tc>
                  <a:txBody>
                    <a:bodyPr/>
                    <a:lstStyle/>
                    <a:p>
                      <a:pPr algn="ctr"/>
                      <a:r>
                        <a:rPr lang="en-US" sz="3200" kern="1200" dirty="0">
                          <a:solidFill>
                            <a:schemeClr val="tx1"/>
                          </a:solidFill>
                          <a:latin typeface="Oswald" panose="020F0502020204030204" pitchFamily="2" charset="0"/>
                          <a:ea typeface="+mn-ea"/>
                          <a:cs typeface="+mn-cs"/>
                        </a:rPr>
                        <a:t>B</a:t>
                      </a:r>
                    </a:p>
                  </a:txBody>
                  <a:tcPr/>
                </a:tc>
                <a:extLst>
                  <a:ext uri="{0D108BD9-81ED-4DB2-BD59-A6C34878D82A}">
                    <a16:rowId xmlns:a16="http://schemas.microsoft.com/office/drawing/2014/main" val="3297856265"/>
                  </a:ext>
                </a:extLst>
              </a:tr>
              <a:tr h="462280">
                <a:tc>
                  <a:txBody>
                    <a:bodyPr/>
                    <a:lstStyle/>
                    <a:p>
                      <a:pPr algn="ctr"/>
                      <a:r>
                        <a:rPr lang="en-US" sz="3200" kern="1200" dirty="0">
                          <a:solidFill>
                            <a:schemeClr val="tx1"/>
                          </a:solidFill>
                          <a:latin typeface="Oswald" panose="020F0502020204030204" pitchFamily="2" charset="0"/>
                          <a:ea typeface="+mn-ea"/>
                          <a:cs typeface="+mn-cs"/>
                        </a:rPr>
                        <a:t>LOW</a:t>
                      </a:r>
                    </a:p>
                  </a:txBody>
                  <a:tcPr/>
                </a:tc>
                <a:extLst>
                  <a:ext uri="{0D108BD9-81ED-4DB2-BD59-A6C34878D82A}">
                    <a16:rowId xmlns:a16="http://schemas.microsoft.com/office/drawing/2014/main" val="3298692757"/>
                  </a:ext>
                </a:extLst>
              </a:tr>
              <a:tr h="462280">
                <a:tc>
                  <a:txBody>
                    <a:bodyPr/>
                    <a:lstStyle/>
                    <a:p>
                      <a:pPr algn="ctr"/>
                      <a:r>
                        <a:rPr lang="en-US" sz="3200" kern="1200" dirty="0">
                          <a:solidFill>
                            <a:schemeClr val="tx1"/>
                          </a:solidFill>
                          <a:latin typeface="Oswald" panose="020F0502020204030204" pitchFamily="2" charset="0"/>
                          <a:ea typeface="+mn-ea"/>
                          <a:cs typeface="+mn-cs"/>
                        </a:rPr>
                        <a:t>HIGH</a:t>
                      </a:r>
                    </a:p>
                  </a:txBody>
                  <a:tcPr/>
                </a:tc>
                <a:extLst>
                  <a:ext uri="{0D108BD9-81ED-4DB2-BD59-A6C34878D82A}">
                    <a16:rowId xmlns:a16="http://schemas.microsoft.com/office/drawing/2014/main" val="2683583403"/>
                  </a:ext>
                </a:extLst>
              </a:tr>
              <a:tr h="462280">
                <a:tc>
                  <a:txBody>
                    <a:bodyPr/>
                    <a:lstStyle/>
                    <a:p>
                      <a:pPr algn="ctr"/>
                      <a:r>
                        <a:rPr lang="en-US" sz="3200" kern="1200" dirty="0">
                          <a:solidFill>
                            <a:schemeClr val="tx1"/>
                          </a:solidFill>
                          <a:latin typeface="Oswald" panose="020F0502020204030204" pitchFamily="2" charset="0"/>
                          <a:ea typeface="+mn-ea"/>
                          <a:cs typeface="+mn-cs"/>
                        </a:rPr>
                        <a:t>HIGH</a:t>
                      </a:r>
                    </a:p>
                  </a:txBody>
                  <a:tcPr/>
                </a:tc>
                <a:extLst>
                  <a:ext uri="{0D108BD9-81ED-4DB2-BD59-A6C34878D82A}">
                    <a16:rowId xmlns:a16="http://schemas.microsoft.com/office/drawing/2014/main" val="2486194977"/>
                  </a:ext>
                </a:extLst>
              </a:tr>
              <a:tr h="462280">
                <a:tc>
                  <a:txBody>
                    <a:bodyPr/>
                    <a:lstStyle/>
                    <a:p>
                      <a:pPr algn="ctr"/>
                      <a:r>
                        <a:rPr lang="en-US" sz="3200" kern="1200" dirty="0">
                          <a:solidFill>
                            <a:schemeClr val="tx1"/>
                          </a:solidFill>
                          <a:latin typeface="Oswald" panose="020F0502020204030204" pitchFamily="2" charset="0"/>
                          <a:ea typeface="+mn-ea"/>
                          <a:cs typeface="+mn-cs"/>
                        </a:rPr>
                        <a:t>LOW</a:t>
                      </a:r>
                    </a:p>
                  </a:txBody>
                  <a:tcPr/>
                </a:tc>
                <a:extLst>
                  <a:ext uri="{0D108BD9-81ED-4DB2-BD59-A6C34878D82A}">
                    <a16:rowId xmlns:a16="http://schemas.microsoft.com/office/drawing/2014/main" val="1844541123"/>
                  </a:ext>
                </a:extLst>
              </a:tr>
            </a:tbl>
          </a:graphicData>
        </a:graphic>
      </p:graphicFrame>
    </p:spTree>
    <p:extLst>
      <p:ext uri="{BB962C8B-B14F-4D97-AF65-F5344CB8AC3E}">
        <p14:creationId xmlns:p14="http://schemas.microsoft.com/office/powerpoint/2010/main" val="3991608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4" fill="hold" nodeType="withEffect">
                                  <p:stCondLst>
                                    <p:cond delay="0"/>
                                  </p:stCondLst>
                                  <p:childTnLst>
                                    <p:animRot by="-21600000">
                                      <p:cBhvr>
                                        <p:cTn id="6" dur="20000" fill="hold"/>
                                        <p:tgtEl>
                                          <p:spTgt spid="8"/>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6" name="TextBox 5">
            <a:extLst>
              <a:ext uri="{FF2B5EF4-FFF2-40B4-BE49-F238E27FC236}">
                <a16:creationId xmlns:a16="http://schemas.microsoft.com/office/drawing/2014/main" id="{FD3CF463-8E1B-4413-DE69-E5B85E948AC7}"/>
              </a:ext>
            </a:extLst>
          </p:cNvPr>
          <p:cNvSpPr txBox="1"/>
          <p:nvPr/>
        </p:nvSpPr>
        <p:spPr>
          <a:xfrm>
            <a:off x="442379" y="723900"/>
            <a:ext cx="12192000" cy="2585323"/>
          </a:xfrm>
          <a:prstGeom prst="rect">
            <a:avLst/>
          </a:prstGeom>
          <a:noFill/>
        </p:spPr>
        <p:txBody>
          <a:bodyPr wrap="square">
            <a:spAutoFit/>
          </a:bodyPr>
          <a:lstStyle/>
          <a:p>
            <a:pPr lvl="1"/>
            <a:r>
              <a:rPr lang="en-US" sz="5400" b="1" dirty="0">
                <a:latin typeface="Oswald" panose="020F0502020204030204" pitchFamily="2" charset="0"/>
              </a:rPr>
              <a:t>What we need from encoder and how we get it?</a:t>
            </a:r>
          </a:p>
          <a:p>
            <a:pPr lvl="1"/>
            <a:endParaRPr lang="en-US" sz="5400" dirty="0">
              <a:latin typeface="Oswald" panose="020F0502020204030204" pitchFamily="2" charset="0"/>
            </a:endParaRPr>
          </a:p>
        </p:txBody>
      </p:sp>
      <p:sp>
        <p:nvSpPr>
          <p:cNvPr id="2" name="TextBox 1">
            <a:extLst>
              <a:ext uri="{FF2B5EF4-FFF2-40B4-BE49-F238E27FC236}">
                <a16:creationId xmlns:a16="http://schemas.microsoft.com/office/drawing/2014/main" id="{46EF2A08-E803-A4CA-DECF-5337A483007C}"/>
              </a:ext>
            </a:extLst>
          </p:cNvPr>
          <p:cNvSpPr txBox="1"/>
          <p:nvPr/>
        </p:nvSpPr>
        <p:spPr>
          <a:xfrm>
            <a:off x="472022" y="2781300"/>
            <a:ext cx="11948578" cy="4247317"/>
          </a:xfrm>
          <a:prstGeom prst="rect">
            <a:avLst/>
          </a:prstGeom>
          <a:noFill/>
        </p:spPr>
        <p:txBody>
          <a:bodyPr wrap="square">
            <a:spAutoFit/>
          </a:bodyPr>
          <a:lstStyle/>
          <a:p>
            <a:pPr lvl="1"/>
            <a:r>
              <a:rPr lang="en-US" sz="5400" dirty="0">
                <a:latin typeface="Oswald" panose="020F0502020204030204" pitchFamily="2" charset="0"/>
              </a:rPr>
              <a:t>We need from encoder to supply us with angular velocity for each wheel which would be very useful for tracking our robot location.</a:t>
            </a:r>
          </a:p>
          <a:p>
            <a:pPr lvl="1"/>
            <a:endParaRPr lang="en-US" sz="5400" dirty="0">
              <a:latin typeface="Oswald" panose="020F0502020204030204" pitchFamily="2" charset="0"/>
            </a:endParaRP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E37F98D-660F-98D9-B7FA-9F8147BDAD5E}"/>
                  </a:ext>
                </a:extLst>
              </p:cNvPr>
              <p:cNvGraphicFramePr>
                <a:graphicFrameLocks noChangeAspect="1"/>
              </p:cNvGraphicFramePr>
              <p:nvPr>
                <p:extLst>
                  <p:ext uri="{D42A27DB-BD31-4B8C-83A1-F6EECF244321}">
                    <p14:modId xmlns:p14="http://schemas.microsoft.com/office/powerpoint/2010/main" val="1726120018"/>
                  </p:ext>
                </p:extLst>
              </p:nvPr>
            </p:nvGraphicFramePr>
            <p:xfrm rot="20684610">
              <a:off x="13393694" y="4302516"/>
              <a:ext cx="866211" cy="334701"/>
            </p:xfrm>
            <a:graphic>
              <a:graphicData uri="http://schemas.microsoft.com/office/drawing/2017/model3d">
                <am3d:model3d r:embed="rId3">
                  <am3d:spPr>
                    <a:xfrm rot="20684610">
                      <a:off x="0" y="0"/>
                      <a:ext cx="866211" cy="334701"/>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E37F98D-660F-98D9-B7FA-9F8147BDAD5E}"/>
                  </a:ext>
                </a:extLst>
              </p:cNvPr>
              <p:cNvPicPr>
                <a:picLocks noGrp="1" noRot="1" noChangeAspect="1" noMove="1" noResize="1" noEditPoints="1" noAdjustHandles="1" noChangeArrowheads="1" noChangeShapeType="1" noCrop="1"/>
              </p:cNvPicPr>
              <p:nvPr/>
            </p:nvPicPr>
            <p:blipFill>
              <a:blip r:embed="rId4"/>
              <a:stretch>
                <a:fillRect/>
              </a:stretch>
            </p:blipFill>
            <p:spPr>
              <a:xfrm rot="20684610">
                <a:off x="13393694" y="4302516"/>
                <a:ext cx="866211" cy="3347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D9BB8E0-5D8C-A29B-B959-41CB5F5D0F3A}"/>
                  </a:ext>
                </a:extLst>
              </p:cNvPr>
              <p:cNvGraphicFramePr>
                <a:graphicFrameLocks noChangeAspect="1"/>
              </p:cNvGraphicFramePr>
              <p:nvPr>
                <p:extLst>
                  <p:ext uri="{D42A27DB-BD31-4B8C-83A1-F6EECF244321}">
                    <p14:modId xmlns:p14="http://schemas.microsoft.com/office/powerpoint/2010/main" val="543367317"/>
                  </p:ext>
                </p:extLst>
              </p:nvPr>
            </p:nvGraphicFramePr>
            <p:xfrm rot="18680515">
              <a:off x="12375524" y="4996786"/>
              <a:ext cx="866214" cy="334702"/>
            </p:xfrm>
            <a:graphic>
              <a:graphicData uri="http://schemas.microsoft.com/office/drawing/2017/model3d">
                <am3d:model3d r:embed="rId3">
                  <am3d:spPr>
                    <a:xfrm rot="18680515">
                      <a:off x="0" y="0"/>
                      <a:ext cx="866214" cy="334702"/>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4"/>
                  </am3d:raster>
                  <am3d:objViewport viewportSz="31900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D9BB8E0-5D8C-A29B-B959-41CB5F5D0F3A}"/>
                  </a:ext>
                </a:extLst>
              </p:cNvPr>
              <p:cNvPicPr>
                <a:picLocks noGrp="1" noRot="1" noChangeAspect="1" noMove="1" noResize="1" noEditPoints="1" noAdjustHandles="1" noChangeArrowheads="1" noChangeShapeType="1" noCrop="1"/>
              </p:cNvPicPr>
              <p:nvPr/>
            </p:nvPicPr>
            <p:blipFill>
              <a:blip r:embed="rId4"/>
              <a:stretch>
                <a:fillRect/>
              </a:stretch>
            </p:blipFill>
            <p:spPr>
              <a:xfrm rot="18680515">
                <a:off x="12375524" y="4996786"/>
                <a:ext cx="866214" cy="3347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91997B39-0665-5DB9-D73F-6A8EC3F3B5BC}"/>
                  </a:ext>
                </a:extLst>
              </p:cNvPr>
              <p:cNvGraphicFramePr>
                <a:graphicFrameLocks noChangeAspect="1"/>
              </p:cNvGraphicFramePr>
              <p:nvPr>
                <p:extLst>
                  <p:ext uri="{D42A27DB-BD31-4B8C-83A1-F6EECF244321}">
                    <p14:modId xmlns:p14="http://schemas.microsoft.com/office/powerpoint/2010/main" val="104095453"/>
                  </p:ext>
                </p:extLst>
              </p:nvPr>
            </p:nvGraphicFramePr>
            <p:xfrm rot="7549885">
              <a:off x="12357989" y="4547489"/>
              <a:ext cx="4300385" cy="4300385"/>
            </p:xfrm>
            <a:graphic>
              <a:graphicData uri="http://schemas.microsoft.com/office/drawing/2017/model3d">
                <am3d:model3d r:embed="rId5">
                  <am3d:spPr>
                    <a:xfrm rot="7549885">
                      <a:off x="0" y="0"/>
                      <a:ext cx="4300385" cy="4300385"/>
                    </a:xfrm>
                    <a:prstGeom prst="rect">
                      <a:avLst/>
                    </a:prstGeom>
                  </am3d:spPr>
                  <am3d:camera>
                    <am3d:pos x="0" y="0" z="68490632"/>
                    <am3d:up dx="0" dy="36000000" dz="0"/>
                    <am3d:lookAt x="0" y="0" z="0"/>
                    <am3d:perspective fov="2700000"/>
                  </am3d:camera>
                  <am3d:trans>
                    <am3d:meterPerModelUnit n="27777778" d="1000000"/>
                    <am3d:preTrans dx="0" dy="5999999" dz="0"/>
                    <am3d:scale>
                      <am3d:sx n="1000000" d="1000000"/>
                      <am3d:sy n="1000000" d="1000000"/>
                      <am3d:sz n="1000000" d="1000000"/>
                    </am3d:scale>
                    <am3d:rot ax="5400000"/>
                    <am3d:postTrans dx="0" dy="0" dz="0"/>
                  </am3d:trans>
                  <am3d:raster rName="Office3DRenderer" rVer="16.0.8326">
                    <am3d:blip r:embed="rId6"/>
                  </am3d:raster>
                  <am3d:objViewport viewportSz="68121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91997B39-0665-5DB9-D73F-6A8EC3F3B5BC}"/>
                  </a:ext>
                </a:extLst>
              </p:cNvPr>
              <p:cNvPicPr>
                <a:picLocks noGrp="1" noRot="1" noChangeAspect="1" noMove="1" noResize="1" noEditPoints="1" noAdjustHandles="1" noChangeArrowheads="1" noChangeShapeType="1" noCrop="1"/>
              </p:cNvPicPr>
              <p:nvPr/>
            </p:nvPicPr>
            <p:blipFill>
              <a:blip r:embed="rId6"/>
              <a:stretch>
                <a:fillRect/>
              </a:stretch>
            </p:blipFill>
            <p:spPr>
              <a:xfrm rot="7549885">
                <a:off x="12357989" y="4547489"/>
                <a:ext cx="4300385" cy="4300385"/>
              </a:xfrm>
              <a:prstGeom prst="rect">
                <a:avLst/>
              </a:prstGeom>
            </p:spPr>
          </p:pic>
        </mc:Fallback>
      </mc:AlternateContent>
    </p:spTree>
    <p:extLst>
      <p:ext uri="{BB962C8B-B14F-4D97-AF65-F5344CB8AC3E}">
        <p14:creationId xmlns:p14="http://schemas.microsoft.com/office/powerpoint/2010/main" val="880619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4" fill="hold" nodeType="withEffect">
                                  <p:stCondLst>
                                    <p:cond delay="0"/>
                                  </p:stCondLst>
                                  <p:childTnLst>
                                    <p:animRot by="-21600000">
                                      <p:cBhvr>
                                        <p:cTn id="6" dur="20000" fill="hold"/>
                                        <p:tgtEl>
                                          <p:spTgt spid="8"/>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stretch>
              <a:fillRect/>
            </a:stretch>
          </a:blipFill>
        </p:spPr>
        <p:txBody>
          <a:bodyPr/>
          <a:lstStyle/>
          <a:p>
            <a:endParaRPr lang="en-US"/>
          </a:p>
        </p:txBody>
      </p:sp>
      <p:sp>
        <p:nvSpPr>
          <p:cNvPr id="2" name="TextBox 1">
            <a:extLst>
              <a:ext uri="{FF2B5EF4-FFF2-40B4-BE49-F238E27FC236}">
                <a16:creationId xmlns:a16="http://schemas.microsoft.com/office/drawing/2014/main" id="{46EF2A08-E803-A4CA-DECF-5337A483007C}"/>
              </a:ext>
            </a:extLst>
          </p:cNvPr>
          <p:cNvSpPr txBox="1"/>
          <p:nvPr/>
        </p:nvSpPr>
        <p:spPr>
          <a:xfrm>
            <a:off x="685800" y="266700"/>
            <a:ext cx="8991600" cy="10064294"/>
          </a:xfrm>
          <a:prstGeom prst="rect">
            <a:avLst/>
          </a:prstGeom>
          <a:noFill/>
        </p:spPr>
        <p:txBody>
          <a:bodyPr wrap="square">
            <a:spAutoFit/>
          </a:bodyPr>
          <a:lstStyle/>
          <a:p>
            <a:pPr lvl="1"/>
            <a:r>
              <a:rPr lang="en-US" sz="5400" dirty="0">
                <a:latin typeface="Oswald" panose="020F0502020204030204" pitchFamily="2" charset="0"/>
              </a:rPr>
              <a:t>Gratefully that we live in 21</a:t>
            </a:r>
            <a:r>
              <a:rPr lang="en-US" sz="5400" baseline="30000" dirty="0">
                <a:latin typeface="Oswald" panose="020F0502020204030204" pitchFamily="2" charset="0"/>
              </a:rPr>
              <a:t>st</a:t>
            </a:r>
            <a:r>
              <a:rPr lang="en-US" sz="5400" dirty="0">
                <a:latin typeface="Oswald" panose="020F0502020204030204" pitchFamily="2" charset="0"/>
              </a:rPr>
              <a:t> century. Because we have a revolutionary MCUs which can easily provide us with digital inputs read the pulses of hall effect sensor pulses. And we can give this pins the priority to read these input signals using interrupts with every rise-up or fall-down for both cannels</a:t>
            </a:r>
          </a:p>
          <a:p>
            <a:pPr lvl="1"/>
            <a:endParaRPr lang="en-US" sz="5400" dirty="0">
              <a:latin typeface="Oswald" panose="020F0502020204030204" pitchFamily="2" charset="0"/>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37E8AFBE-D336-A958-54C9-6072706DE7E0}"/>
                  </a:ext>
                </a:extLst>
              </p:cNvPr>
              <p:cNvGraphicFramePr>
                <a:graphicFrameLocks noChangeAspect="1"/>
              </p:cNvGraphicFramePr>
              <p:nvPr>
                <p:extLst>
                  <p:ext uri="{D42A27DB-BD31-4B8C-83A1-F6EECF244321}">
                    <p14:modId xmlns:p14="http://schemas.microsoft.com/office/powerpoint/2010/main" val="397180448"/>
                  </p:ext>
                </p:extLst>
              </p:nvPr>
            </p:nvGraphicFramePr>
            <p:xfrm rot="20684610">
              <a:off x="12326893" y="1025915"/>
              <a:ext cx="866211" cy="334701"/>
            </p:xfrm>
            <a:graphic>
              <a:graphicData uri="http://schemas.microsoft.com/office/drawing/2017/model3d">
                <am3d:model3d r:embed="rId5">
                  <am3d:spPr>
                    <a:xfrm rot="20684610">
                      <a:off x="0" y="0"/>
                      <a:ext cx="866211" cy="334701"/>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6"/>
                  </am3d:raster>
                  <am3d:objViewport viewportSz="31900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37E8AFBE-D336-A958-54C9-6072706DE7E0}"/>
                  </a:ext>
                </a:extLst>
              </p:cNvPr>
              <p:cNvPicPr>
                <a:picLocks noGrp="1" noRot="1" noChangeAspect="1" noMove="1" noResize="1" noEditPoints="1" noAdjustHandles="1" noChangeArrowheads="1" noChangeShapeType="1" noCrop="1"/>
              </p:cNvPicPr>
              <p:nvPr/>
            </p:nvPicPr>
            <p:blipFill>
              <a:blip r:embed="rId6"/>
              <a:stretch>
                <a:fillRect/>
              </a:stretch>
            </p:blipFill>
            <p:spPr>
              <a:xfrm rot="20684610">
                <a:off x="12326893" y="1025915"/>
                <a:ext cx="866211" cy="3347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23B62350-ADC8-E9E5-A5A0-C4AAFF9D3321}"/>
                  </a:ext>
                </a:extLst>
              </p:cNvPr>
              <p:cNvGraphicFramePr>
                <a:graphicFrameLocks noChangeAspect="1"/>
              </p:cNvGraphicFramePr>
              <p:nvPr>
                <p:extLst>
                  <p:ext uri="{D42A27DB-BD31-4B8C-83A1-F6EECF244321}">
                    <p14:modId xmlns:p14="http://schemas.microsoft.com/office/powerpoint/2010/main" val="2387766175"/>
                  </p:ext>
                </p:extLst>
              </p:nvPr>
            </p:nvGraphicFramePr>
            <p:xfrm rot="18680515">
              <a:off x="11308723" y="1720185"/>
              <a:ext cx="866214" cy="334702"/>
            </p:xfrm>
            <a:graphic>
              <a:graphicData uri="http://schemas.microsoft.com/office/drawing/2017/model3d">
                <am3d:model3d r:embed="rId5">
                  <am3d:spPr>
                    <a:xfrm rot="18680515">
                      <a:off x="0" y="0"/>
                      <a:ext cx="866214" cy="334702"/>
                    </a:xfrm>
                    <a:prstGeom prst="rect">
                      <a:avLst/>
                    </a:prstGeom>
                  </am3d:spPr>
                  <am3d:camera>
                    <am3d:pos x="0" y="0" z="47975106"/>
                    <am3d:up dx="0" dy="36000000" dz="0"/>
                    <am3d:lookAt x="0" y="0" z="0"/>
                    <am3d:perspective fov="2700000"/>
                  </am3d:camera>
                  <am3d:trans>
                    <am3d:meterPerModelUnit n="46155278" d="1000000"/>
                    <am3d:preTrans dx="1661" dy="-18000064" dz="-43200"/>
                    <am3d:scale>
                      <am3d:sx n="1000000" d="1000000"/>
                      <am3d:sy n="1000000" d="1000000"/>
                      <am3d:sz n="1000000" d="1000000"/>
                    </am3d:scale>
                    <am3d:rot ax="5400000"/>
                    <am3d:postTrans dx="0" dy="0" dz="0"/>
                  </am3d:trans>
                  <am3d:raster rName="Office3DRenderer" rVer="16.0.8326">
                    <am3d:blip r:embed="rId6"/>
                  </am3d:raster>
                  <am3d:objViewport viewportSz="31900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23B62350-ADC8-E9E5-A5A0-C4AAFF9D3321}"/>
                  </a:ext>
                </a:extLst>
              </p:cNvPr>
              <p:cNvPicPr>
                <a:picLocks noGrp="1" noRot="1" noChangeAspect="1" noMove="1" noResize="1" noEditPoints="1" noAdjustHandles="1" noChangeArrowheads="1" noChangeShapeType="1" noCrop="1"/>
              </p:cNvPicPr>
              <p:nvPr/>
            </p:nvPicPr>
            <p:blipFill>
              <a:blip r:embed="rId6"/>
              <a:stretch>
                <a:fillRect/>
              </a:stretch>
            </p:blipFill>
            <p:spPr>
              <a:xfrm rot="18680515">
                <a:off x="11308723" y="1720185"/>
                <a:ext cx="866214" cy="3347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455A9BAC-28AA-3C60-6667-D1F95A28760F}"/>
                  </a:ext>
                </a:extLst>
              </p:cNvPr>
              <p:cNvGraphicFramePr>
                <a:graphicFrameLocks noChangeAspect="1"/>
              </p:cNvGraphicFramePr>
              <p:nvPr>
                <p:extLst>
                  <p:ext uri="{D42A27DB-BD31-4B8C-83A1-F6EECF244321}">
                    <p14:modId xmlns:p14="http://schemas.microsoft.com/office/powerpoint/2010/main" val="1622958632"/>
                  </p:ext>
                </p:extLst>
              </p:nvPr>
            </p:nvGraphicFramePr>
            <p:xfrm rot="7549885">
              <a:off x="11291187" y="1270887"/>
              <a:ext cx="4300385" cy="4300385"/>
            </p:xfrm>
            <a:graphic>
              <a:graphicData uri="http://schemas.microsoft.com/office/drawing/2017/model3d">
                <am3d:model3d r:embed="rId7">
                  <am3d:spPr>
                    <a:xfrm rot="7549885">
                      <a:off x="0" y="0"/>
                      <a:ext cx="4300385" cy="4300385"/>
                    </a:xfrm>
                    <a:prstGeom prst="rect">
                      <a:avLst/>
                    </a:prstGeom>
                  </am3d:spPr>
                  <am3d:camera>
                    <am3d:pos x="0" y="0" z="68490632"/>
                    <am3d:up dx="0" dy="36000000" dz="0"/>
                    <am3d:lookAt x="0" y="0" z="0"/>
                    <am3d:perspective fov="2700000"/>
                  </am3d:camera>
                  <am3d:trans>
                    <am3d:meterPerModelUnit n="27777778" d="1000000"/>
                    <am3d:preTrans dx="0" dy="5999999" dz="0"/>
                    <am3d:scale>
                      <am3d:sx n="1000000" d="1000000"/>
                      <am3d:sy n="1000000" d="1000000"/>
                      <am3d:sz n="1000000" d="1000000"/>
                    </am3d:scale>
                    <am3d:rot ax="5400000"/>
                    <am3d:postTrans dx="0" dy="0" dz="0"/>
                  </am3d:trans>
                  <am3d:raster rName="Office3DRenderer" rVer="16.0.8326">
                    <am3d:blip r:embed="rId8"/>
                  </am3d:raster>
                  <am3d:objViewport viewportSz="68121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455A9BAC-28AA-3C60-6667-D1F95A28760F}"/>
                  </a:ext>
                </a:extLst>
              </p:cNvPr>
              <p:cNvPicPr>
                <a:picLocks noGrp="1" noRot="1" noChangeAspect="1" noMove="1" noResize="1" noEditPoints="1" noAdjustHandles="1" noChangeArrowheads="1" noChangeShapeType="1" noCrop="1"/>
              </p:cNvPicPr>
              <p:nvPr/>
            </p:nvPicPr>
            <p:blipFill>
              <a:blip r:embed="rId8"/>
              <a:stretch>
                <a:fillRect/>
              </a:stretch>
            </p:blipFill>
            <p:spPr>
              <a:xfrm rot="7549885">
                <a:off x="11291187" y="1270887"/>
                <a:ext cx="4300385" cy="4300385"/>
              </a:xfrm>
              <a:prstGeom prst="rect">
                <a:avLst/>
              </a:prstGeom>
            </p:spPr>
          </p:pic>
        </mc:Fallback>
      </mc:AlternateContent>
      <p:pic>
        <p:nvPicPr>
          <p:cNvPr id="10" name="WhatsApp Video 2024-06-07 at 7.15.13 PM">
            <a:hlinkClick r:id="" action="ppaction://media"/>
            <a:extLst>
              <a:ext uri="{FF2B5EF4-FFF2-40B4-BE49-F238E27FC236}">
                <a16:creationId xmlns:a16="http://schemas.microsoft.com/office/drawing/2014/main" id="{106FF15D-41DD-C981-F80B-178C625F1C3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2298120" y="6143181"/>
            <a:ext cx="923757" cy="888692"/>
          </a:xfrm>
          <a:prstGeom prst="rect">
            <a:avLst/>
          </a:prstGeom>
        </p:spPr>
      </p:pic>
      <p:pic>
        <p:nvPicPr>
          <p:cNvPr id="11" name="WhatsApp Video 2024-06-07 at 7.15.13 PM">
            <a:hlinkClick r:id="" action="ppaction://media"/>
            <a:extLst>
              <a:ext uri="{FF2B5EF4-FFF2-40B4-BE49-F238E27FC236}">
                <a16:creationId xmlns:a16="http://schemas.microsoft.com/office/drawing/2014/main" id="{D07F8557-8E16-4956-06E2-DD09E393C81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3484404" y="6143181"/>
            <a:ext cx="923757" cy="888692"/>
          </a:xfrm>
          <a:prstGeom prst="rect">
            <a:avLst/>
          </a:prstGeom>
        </p:spPr>
      </p:pic>
    </p:spTree>
    <p:extLst>
      <p:ext uri="{BB962C8B-B14F-4D97-AF65-F5344CB8AC3E}">
        <p14:creationId xmlns:p14="http://schemas.microsoft.com/office/powerpoint/2010/main" val="107885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4" fill="hold" nodeType="withEffect">
                                  <p:stCondLst>
                                    <p:cond delay="0"/>
                                  </p:stCondLst>
                                  <p:childTnLst>
                                    <p:animRot by="-21600000">
                                      <p:cBhvr>
                                        <p:cTn id="6" dur="9000" fill="hold"/>
                                        <p:tgtEl>
                                          <p:spTgt spid="9"/>
                                        </p:tgtEl>
                                        <p:attrNameLst>
                                          <p:attrName>3d.object.rotation.y</p:attrName>
                                        </p:attrNameLst>
                                      </p:cBhvr>
                                    </p:animRot>
                                  </p:childTnLst>
                                </p:cTn>
                              </p:par>
                              <p:par>
                                <p:cTn id="7" presetID="37" presetClass="emph" presetSubtype="2" repeatCount="1411" fill="hold" nodeType="withEffect">
                                  <p:stCondLst>
                                    <p:cond delay="9000"/>
                                  </p:stCondLst>
                                  <p:childTnLst>
                                    <p:animRot by="21600000">
                                      <p:cBhvr>
                                        <p:cTn id="8" dur="9000" fill="hold"/>
                                        <p:tgtEl>
                                          <p:spTgt spid="9"/>
                                        </p:tgtEl>
                                        <p:attrNameLst>
                                          <p:attrName>3d.object.rotation.y</p:attrName>
                                        </p:attrNameLst>
                                      </p:cBhvr>
                                    </p:animRot>
                                  </p:childTnLst>
                                </p:cTn>
                              </p:par>
                              <p:par>
                                <p:cTn id="9" presetID="1" presetClass="mediacall" presetSubtype="0" fill="hold" nodeType="withEffect">
                                  <p:stCondLst>
                                    <p:cond delay="0"/>
                                  </p:stCondLst>
                                  <p:childTnLst>
                                    <p:cmd type="call" cmd="playFrom(0.0)">
                                      <p:cBhvr>
                                        <p:cTn id="10" dur="18000" fill="hold"/>
                                        <p:tgtEl>
                                          <p:spTgt spid="10"/>
                                        </p:tgtEl>
                                      </p:cBhvr>
                                    </p:cmd>
                                  </p:childTnLst>
                                </p:cTn>
                              </p:par>
                              <p:par>
                                <p:cTn id="11" presetID="1" presetClass="mediacall" presetSubtype="0" fill="hold" nodeType="withEffect">
                                  <p:stCondLst>
                                    <p:cond delay="0"/>
                                  </p:stCondLst>
                                  <p:childTnLst>
                                    <p:cmd type="call" cmd="playFrom(0.0)">
                                      <p:cBhvr>
                                        <p:cTn id="12" dur="18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0"/>
                </p:tgtEl>
              </p:cMediaNode>
            </p:video>
            <p:video>
              <p:cMediaNode vol="80000">
                <p:cTn id="14" fill="hold" display="0">
                  <p:stCondLst>
                    <p:cond delay="indefinite"/>
                  </p:stCondLst>
                </p:cTn>
                <p:tgtEl>
                  <p:spTgt spid="11"/>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EF2A08-E803-A4CA-DECF-5337A483007C}"/>
                  </a:ext>
                </a:extLst>
              </p:cNvPr>
              <p:cNvSpPr txBox="1"/>
              <p:nvPr/>
            </p:nvSpPr>
            <p:spPr>
              <a:xfrm>
                <a:off x="685800" y="883719"/>
                <a:ext cx="13335000" cy="7088159"/>
              </a:xfrm>
              <a:prstGeom prst="rect">
                <a:avLst/>
              </a:prstGeom>
              <a:noFill/>
            </p:spPr>
            <p:txBody>
              <a:bodyPr wrap="square">
                <a:spAutoFit/>
              </a:bodyPr>
              <a:lstStyle/>
              <a:p>
                <a:pPr lvl="1"/>
                <a:r>
                  <a:rPr lang="en-US" sz="5400" dirty="0">
                    <a:latin typeface="Oswald" panose="020F0502020204030204" pitchFamily="2" charset="0"/>
                  </a:rPr>
                  <a:t>Let’s make a sprint at mathematics.</a:t>
                </a:r>
              </a:p>
              <a:p>
                <a:pPr marL="1371600" lvl="1" indent="-914400">
                  <a:buAutoNum type="arabicPeriod"/>
                </a:pPr>
                <a14:m>
                  <m:oMath xmlns:m="http://schemas.openxmlformats.org/officeDocument/2006/math">
                    <m:r>
                      <a:rPr lang="en-US" sz="5400" b="0" i="1" smtClean="0">
                        <a:latin typeface="Cambria Math" panose="02040503050406030204" pitchFamily="18" charset="0"/>
                      </a:rPr>
                      <m:t>𝑃𝑃𝑅</m:t>
                    </m:r>
                    <m:r>
                      <a:rPr lang="en-US" sz="5400" b="0" i="1" smtClean="0">
                        <a:latin typeface="Cambria Math" panose="02040503050406030204" pitchFamily="18" charset="0"/>
                      </a:rPr>
                      <m:t>=</m:t>
                    </m:r>
                    <m:r>
                      <a:rPr lang="en-US" sz="5400" b="0" i="1" smtClean="0">
                        <a:latin typeface="Cambria Math" panose="02040503050406030204" pitchFamily="18" charset="0"/>
                      </a:rPr>
                      <m:t>𝑛𝑜</m:t>
                    </m:r>
                    <m:r>
                      <a:rPr lang="en-US" sz="5400" b="0" i="1" smtClean="0">
                        <a:latin typeface="Cambria Math" panose="02040503050406030204" pitchFamily="18" charset="0"/>
                      </a:rPr>
                      <m:t>.</m:t>
                    </m:r>
                    <m:r>
                      <a:rPr lang="en-US" sz="5400" b="0" i="1" smtClean="0">
                        <a:latin typeface="Cambria Math" panose="02040503050406030204" pitchFamily="18" charset="0"/>
                      </a:rPr>
                      <m:t>𝑠𝑙𝑜𝑡𝑠</m:t>
                    </m:r>
                    <m:r>
                      <a:rPr lang="en-US" sz="5400" b="0" i="1" smtClean="0">
                        <a:latin typeface="Cambria Math" panose="02040503050406030204" pitchFamily="18" charset="0"/>
                        <a:ea typeface="Cambria Math" panose="02040503050406030204" pitchFamily="18" charset="0"/>
                      </a:rPr>
                      <m:t>×</m:t>
                    </m:r>
                    <m:r>
                      <a:rPr lang="en-US" sz="5400" b="0" i="1" smtClean="0">
                        <a:latin typeface="Cambria Math" panose="02040503050406030204" pitchFamily="18" charset="0"/>
                        <a:ea typeface="Cambria Math" panose="02040503050406030204" pitchFamily="18" charset="0"/>
                      </a:rPr>
                      <m:t>𝑛𝑜</m:t>
                    </m:r>
                    <m:r>
                      <a:rPr lang="en-US" sz="5400" b="0" i="1" smtClean="0">
                        <a:latin typeface="Cambria Math" panose="02040503050406030204" pitchFamily="18" charset="0"/>
                        <a:ea typeface="Cambria Math" panose="02040503050406030204" pitchFamily="18" charset="0"/>
                      </a:rPr>
                      <m:t>.</m:t>
                    </m:r>
                    <m:r>
                      <a:rPr lang="en-US" sz="5400" b="0" i="1" smtClean="0">
                        <a:latin typeface="Cambria Math" panose="02040503050406030204" pitchFamily="18" charset="0"/>
                        <a:ea typeface="Cambria Math" panose="02040503050406030204" pitchFamily="18" charset="0"/>
                      </a:rPr>
                      <m:t>𝑐h𝑎𝑛𝑛𝑒𝑙𝑠</m:t>
                    </m:r>
                    <m:r>
                      <a:rPr lang="en-US" sz="5400" b="0" i="1" smtClean="0">
                        <a:latin typeface="Cambria Math" panose="02040503050406030204" pitchFamily="18" charset="0"/>
                        <a:ea typeface="Cambria Math" panose="02040503050406030204" pitchFamily="18" charset="0"/>
                      </a:rPr>
                      <m:t>×</m:t>
                    </m:r>
                    <m:f>
                      <m:fPr>
                        <m:ctrlPr>
                          <a:rPr lang="en-US" sz="5400" b="0" i="1" smtClean="0">
                            <a:latin typeface="Cambria Math" panose="02040503050406030204" pitchFamily="18" charset="0"/>
                            <a:ea typeface="Cambria Math" panose="02040503050406030204" pitchFamily="18" charset="0"/>
                          </a:rPr>
                        </m:ctrlPr>
                      </m:fPr>
                      <m:num>
                        <m:r>
                          <a:rPr lang="en-US" sz="5400" b="0" i="1" smtClean="0">
                            <a:latin typeface="Cambria Math" panose="02040503050406030204" pitchFamily="18" charset="0"/>
                            <a:ea typeface="Cambria Math" panose="02040503050406030204" pitchFamily="18" charset="0"/>
                          </a:rPr>
                          <m:t>1</m:t>
                        </m:r>
                      </m:num>
                      <m:den>
                        <m:r>
                          <a:rPr lang="en-US" sz="5400" i="1">
                            <a:latin typeface="Cambria Math" panose="02040503050406030204" pitchFamily="18" charset="0"/>
                            <a:ea typeface="Cambria Math" panose="02040503050406030204" pitchFamily="18" charset="0"/>
                          </a:rPr>
                          <m:t>𝐺𝑅</m:t>
                        </m:r>
                      </m:den>
                    </m:f>
                  </m:oMath>
                </a14:m>
                <a:endParaRPr lang="en-US" sz="5400" b="0" dirty="0">
                  <a:ea typeface="Cambria Math" panose="02040503050406030204" pitchFamily="18" charset="0"/>
                </a:endParaRPr>
              </a:p>
              <a:p>
                <a:pPr marL="1143000" lvl="1" indent="-685800">
                  <a:buFont typeface="Arial" panose="020B0604020202020204" pitchFamily="34" charset="0"/>
                  <a:buChar char="•"/>
                </a:pPr>
                <a14:m>
                  <m:oMath xmlns:m="http://schemas.openxmlformats.org/officeDocument/2006/math">
                    <m:r>
                      <a:rPr lang="en-US" sz="5400" i="1">
                        <a:latin typeface="Cambria Math" panose="02040503050406030204" pitchFamily="18" charset="0"/>
                      </a:rPr>
                      <m:t>𝑃𝑃𝑅</m:t>
                    </m:r>
                  </m:oMath>
                </a14:m>
                <a:r>
                  <a:rPr lang="en-US" sz="5400" dirty="0">
                    <a:latin typeface="Oswald" panose="020F0502020204030204" pitchFamily="2" charset="0"/>
                  </a:rPr>
                  <a:t>: pulses per revolute</a:t>
                </a:r>
              </a:p>
              <a:p>
                <a:pPr marL="1143000" lvl="1" indent="-685800">
                  <a:buFont typeface="Arial" panose="020B0604020202020204" pitchFamily="34" charset="0"/>
                  <a:buChar char="•"/>
                </a:pPr>
                <a14:m>
                  <m:oMath xmlns:m="http://schemas.openxmlformats.org/officeDocument/2006/math">
                    <m:r>
                      <a:rPr lang="en-US" sz="5400" i="1">
                        <a:latin typeface="Cambria Math" panose="02040503050406030204" pitchFamily="18" charset="0"/>
                      </a:rPr>
                      <m:t>𝑛𝑜</m:t>
                    </m:r>
                    <m:r>
                      <a:rPr lang="en-US" sz="5400" i="1">
                        <a:latin typeface="Cambria Math" panose="02040503050406030204" pitchFamily="18" charset="0"/>
                      </a:rPr>
                      <m:t>.</m:t>
                    </m:r>
                    <m:r>
                      <a:rPr lang="en-US" sz="5400" i="1">
                        <a:latin typeface="Cambria Math" panose="02040503050406030204" pitchFamily="18" charset="0"/>
                      </a:rPr>
                      <m:t>𝑠𝑙𝑜𝑡𝑠</m:t>
                    </m:r>
                    <m:r>
                      <a:rPr lang="en-US" sz="5400" b="0" i="0" smtClean="0">
                        <a:latin typeface="Cambria Math" panose="02040503050406030204" pitchFamily="18" charset="0"/>
                      </a:rPr>
                      <m:t>:7</m:t>
                    </m:r>
                  </m:oMath>
                </a14:m>
                <a:r>
                  <a:rPr lang="en-US" sz="5400" dirty="0">
                    <a:latin typeface="Oswald" panose="020F0502020204030204" pitchFamily="2" charset="0"/>
                  </a:rPr>
                  <a:t> (according to our encoder)</a:t>
                </a:r>
              </a:p>
              <a:p>
                <a:pPr marL="1143000" lvl="1" indent="-685800">
                  <a:buFont typeface="Arial" panose="020B0604020202020204" pitchFamily="34" charset="0"/>
                  <a:buChar char="•"/>
                </a:pPr>
                <a14:m>
                  <m:oMath xmlns:m="http://schemas.openxmlformats.org/officeDocument/2006/math">
                    <m:r>
                      <a:rPr lang="en-US" sz="5400" i="1">
                        <a:latin typeface="Cambria Math" panose="02040503050406030204" pitchFamily="18" charset="0"/>
                        <a:ea typeface="Cambria Math" panose="02040503050406030204" pitchFamily="18" charset="0"/>
                      </a:rPr>
                      <m:t>𝑛𝑜</m:t>
                    </m:r>
                    <m:r>
                      <a:rPr lang="en-US" sz="5400" i="1">
                        <a:latin typeface="Cambria Math" panose="02040503050406030204" pitchFamily="18" charset="0"/>
                        <a:ea typeface="Cambria Math" panose="02040503050406030204" pitchFamily="18" charset="0"/>
                      </a:rPr>
                      <m:t>.</m:t>
                    </m:r>
                    <m:r>
                      <a:rPr lang="en-US" sz="5400" i="1">
                        <a:latin typeface="Cambria Math" panose="02040503050406030204" pitchFamily="18" charset="0"/>
                        <a:ea typeface="Cambria Math" panose="02040503050406030204" pitchFamily="18" charset="0"/>
                      </a:rPr>
                      <m:t>𝑐h𝑎𝑛𝑛𝑒𝑙𝑠</m:t>
                    </m:r>
                  </m:oMath>
                </a14:m>
                <a:r>
                  <a:rPr lang="en-US" sz="5400" dirty="0">
                    <a:latin typeface="Oswald" panose="020F0502020204030204" pitchFamily="2" charset="0"/>
                  </a:rPr>
                  <a:t>: 2 (channel A, B)</a:t>
                </a:r>
              </a:p>
              <a:p>
                <a:pPr marL="1143000" lvl="1" indent="-685800">
                  <a:buFont typeface="Arial" panose="020B0604020202020204" pitchFamily="34" charset="0"/>
                  <a:buChar char="•"/>
                </a:pPr>
                <a14:m>
                  <m:oMath xmlns:m="http://schemas.openxmlformats.org/officeDocument/2006/math">
                    <m:r>
                      <a:rPr lang="en-US" sz="5400" i="1">
                        <a:latin typeface="Cambria Math" panose="02040503050406030204" pitchFamily="18" charset="0"/>
                        <a:ea typeface="Cambria Math" panose="02040503050406030204" pitchFamily="18" charset="0"/>
                      </a:rPr>
                      <m:t>𝐺𝑅</m:t>
                    </m:r>
                    <m:r>
                      <a:rPr lang="en-US" sz="5400" b="0" i="0" smtClean="0">
                        <a:latin typeface="Cambria Math" panose="02040503050406030204" pitchFamily="18" charset="0"/>
                        <a:ea typeface="Cambria Math" panose="02040503050406030204" pitchFamily="18" charset="0"/>
                      </a:rPr>
                      <m:t>:1/53</m:t>
                    </m:r>
                  </m:oMath>
                </a14:m>
                <a:r>
                  <a:rPr lang="en-US" sz="5400" dirty="0">
                    <a:latin typeface="Oswald" panose="020F0502020204030204" pitchFamily="2" charset="0"/>
                  </a:rPr>
                  <a:t> according to our motor</a:t>
                </a:r>
              </a:p>
              <a:p>
                <a:pPr lvl="1"/>
                <a:r>
                  <a:rPr lang="en-US" sz="5400" dirty="0">
                    <a:latin typeface="Oswald" panose="020F0502020204030204" pitchFamily="2" charset="0"/>
                  </a:rPr>
                  <a:t> so we can easily know that our encoders</a:t>
                </a:r>
              </a:p>
              <a:p>
                <a:pPr lvl="1"/>
                <a14:m>
                  <m:oMath xmlns:m="http://schemas.openxmlformats.org/officeDocument/2006/math">
                    <m:r>
                      <a:rPr lang="en-US" sz="5400" i="1">
                        <a:latin typeface="Cambria Math" panose="02040503050406030204" pitchFamily="18" charset="0"/>
                      </a:rPr>
                      <m:t>𝑃𝑃𝑅</m:t>
                    </m:r>
                  </m:oMath>
                </a14:m>
                <a:r>
                  <a:rPr lang="en-US" sz="5400" dirty="0">
                    <a:latin typeface="Oswald" panose="020F0502020204030204" pitchFamily="2" charset="0"/>
                  </a:rPr>
                  <a:t>= 742</a:t>
                </a:r>
              </a:p>
            </p:txBody>
          </p:sp>
        </mc:Choice>
        <mc:Fallback xmlns="">
          <p:sp>
            <p:nvSpPr>
              <p:cNvPr id="2" name="TextBox 1">
                <a:extLst>
                  <a:ext uri="{FF2B5EF4-FFF2-40B4-BE49-F238E27FC236}">
                    <a16:creationId xmlns:a16="http://schemas.microsoft.com/office/drawing/2014/main" id="{46EF2A08-E803-A4CA-DECF-5337A483007C}"/>
                  </a:ext>
                </a:extLst>
              </p:cNvPr>
              <p:cNvSpPr txBox="1">
                <a:spLocks noRot="1" noChangeAspect="1" noMove="1" noResize="1" noEditPoints="1" noAdjustHandles="1" noChangeArrowheads="1" noChangeShapeType="1" noTextEdit="1"/>
              </p:cNvSpPr>
              <p:nvPr/>
            </p:nvSpPr>
            <p:spPr>
              <a:xfrm>
                <a:off x="685800" y="883719"/>
                <a:ext cx="13335000" cy="7088159"/>
              </a:xfrm>
              <a:prstGeom prst="rect">
                <a:avLst/>
              </a:prstGeom>
              <a:blipFill>
                <a:blip r:embed="rId3"/>
                <a:stretch>
                  <a:fillRect t="-2408" b="-4299"/>
                </a:stretch>
              </a:blipFill>
            </p:spPr>
            <p:txBody>
              <a:bodyPr/>
              <a:lstStyle/>
              <a:p>
                <a:r>
                  <a:rPr lang="en-US">
                    <a:noFill/>
                  </a:rPr>
                  <a:t> </a:t>
                </a:r>
              </a:p>
            </p:txBody>
          </p:sp>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5AB47F58-A7F3-9676-2B33-C1E806154397}"/>
                  </a:ext>
                </a:extLst>
              </p:cNvPr>
              <p:cNvGraphicFramePr>
                <a:graphicFrameLocks noChangeAspect="1"/>
              </p:cNvGraphicFramePr>
              <p:nvPr>
                <p:extLst>
                  <p:ext uri="{D42A27DB-BD31-4B8C-83A1-F6EECF244321}">
                    <p14:modId xmlns:p14="http://schemas.microsoft.com/office/powerpoint/2010/main" val="269114429"/>
                  </p:ext>
                </p:extLst>
              </p:nvPr>
            </p:nvGraphicFramePr>
            <p:xfrm>
              <a:off x="13030200" y="5625422"/>
              <a:ext cx="4109799" cy="4661578"/>
            </p:xfrm>
            <a:graphic>
              <a:graphicData uri="http://schemas.microsoft.com/office/drawing/2017/model3d">
                <am3d:model3d r:embed="rId4">
                  <am3d:spPr>
                    <a:xfrm>
                      <a:off x="0" y="0"/>
                      <a:ext cx="4109799" cy="4661578"/>
                    </a:xfrm>
                    <a:prstGeom prst="rect">
                      <a:avLst/>
                    </a:prstGeom>
                  </am3d:spPr>
                  <am3d:camera>
                    <am3d:pos x="0" y="0" z="72966419"/>
                    <am3d:up dx="0" dy="36000000" dz="0"/>
                    <am3d:lookAt x="0" y="0" z="0"/>
                    <am3d:perspective fov="2700000"/>
                  </am3d:camera>
                  <am3d:trans>
                    <am3d:meterPerModelUnit n="23809522" d="1000000"/>
                    <am3d:preTrans dx="0" dy="-11485520" dz="-130"/>
                    <am3d:scale>
                      <am3d:sx n="1000000" d="1000000"/>
                      <am3d:sy n="1000000" d="1000000"/>
                      <am3d:sz n="1000000" d="1000000"/>
                    </am3d:scale>
                    <am3d:rot ax="1909415" ay="722686" az="442718"/>
                    <am3d:postTrans dx="0" dy="0" dz="0"/>
                  </am3d:trans>
                  <am3d:raster rName="Office3DRenderer" rVer="16.0.8326">
                    <am3d:blip r:embed="rId5"/>
                  </am3d:raster>
                  <am3d:objViewport viewportSz="68116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5AB47F58-A7F3-9676-2B33-C1E806154397}"/>
                  </a:ext>
                </a:extLst>
              </p:cNvPr>
              <p:cNvPicPr>
                <a:picLocks noGrp="1" noRot="1" noChangeAspect="1" noMove="1" noResize="1" noEditPoints="1" noAdjustHandles="1" noChangeArrowheads="1" noChangeShapeType="1" noCrop="1"/>
              </p:cNvPicPr>
              <p:nvPr/>
            </p:nvPicPr>
            <p:blipFill>
              <a:blip r:embed="rId5"/>
              <a:stretch>
                <a:fillRect/>
              </a:stretch>
            </p:blipFill>
            <p:spPr>
              <a:xfrm>
                <a:off x="13030200" y="5625422"/>
                <a:ext cx="4109799" cy="4661578"/>
              </a:xfrm>
              <a:prstGeom prst="rect">
                <a:avLst/>
              </a:prstGeom>
            </p:spPr>
          </p:pic>
        </mc:Fallback>
      </mc:AlternateContent>
    </p:spTree>
    <p:extLst>
      <p:ext uri="{BB962C8B-B14F-4D97-AF65-F5344CB8AC3E}">
        <p14:creationId xmlns:p14="http://schemas.microsoft.com/office/powerpoint/2010/main" val="3788220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EF2A08-E803-A4CA-DECF-5337A483007C}"/>
                  </a:ext>
                </a:extLst>
              </p:cNvPr>
              <p:cNvSpPr txBox="1"/>
              <p:nvPr/>
            </p:nvSpPr>
            <p:spPr>
              <a:xfrm>
                <a:off x="2476500" y="2933249"/>
                <a:ext cx="13335000" cy="5444952"/>
              </a:xfrm>
              <a:prstGeom prst="rect">
                <a:avLst/>
              </a:prstGeom>
              <a:noFill/>
            </p:spPr>
            <p:txBody>
              <a:bodyPr wrap="square">
                <a:spAutoFit/>
              </a:bodyPr>
              <a:lstStyle/>
              <a:p>
                <a:pPr lvl="1"/>
                <a:r>
                  <a:rPr lang="en-US" sz="5400" dirty="0">
                    <a:latin typeface="Oswald" panose="020F0502020204030204" pitchFamily="2" charset="0"/>
                  </a:rPr>
                  <a:t>2. Using MCU timer </a:t>
                </a:r>
                <a14:m>
                  <m:oMath xmlns:m="http://schemas.openxmlformats.org/officeDocument/2006/math">
                    <m:r>
                      <a:rPr lang="en-US" sz="5400" b="0" i="1" smtClean="0">
                        <a:latin typeface="Cambria Math" panose="02040503050406030204" pitchFamily="18" charset="0"/>
                      </a:rPr>
                      <m:t>𝑑𝑡</m:t>
                    </m:r>
                    <m:r>
                      <a:rPr lang="en-US" sz="5400" b="0" i="1" smtClean="0">
                        <a:latin typeface="Cambria Math" panose="02040503050406030204" pitchFamily="18" charset="0"/>
                      </a:rPr>
                      <m:t>=</m:t>
                    </m:r>
                    <m:r>
                      <a:rPr lang="en-US" sz="5400" b="0" i="1" smtClean="0">
                        <a:latin typeface="Cambria Math" panose="02040503050406030204" pitchFamily="18" charset="0"/>
                      </a:rPr>
                      <m:t>𝑐𝑢𝑟𝑟𝑒𝑛𝑡</m:t>
                    </m:r>
                    <m:r>
                      <a:rPr lang="en-US" sz="5400" b="0" i="1" smtClean="0">
                        <a:latin typeface="Cambria Math" panose="02040503050406030204" pitchFamily="18" charset="0"/>
                      </a:rPr>
                      <m:t> </m:t>
                    </m:r>
                    <m:r>
                      <a:rPr lang="en-US" sz="5400" b="0" i="1" smtClean="0">
                        <a:latin typeface="Cambria Math" panose="02040503050406030204" pitchFamily="18" charset="0"/>
                      </a:rPr>
                      <m:t>𝑡𝑖𝑚𝑒</m:t>
                    </m:r>
                    <m:r>
                      <a:rPr lang="en-US" sz="5400" b="0" i="1" smtClean="0">
                        <a:latin typeface="Cambria Math" panose="02040503050406030204" pitchFamily="18" charset="0"/>
                      </a:rPr>
                      <m:t> −</m:t>
                    </m:r>
                    <m:r>
                      <a:rPr lang="en-US" sz="5400" b="0" i="1" smtClean="0">
                        <a:latin typeface="Cambria Math" panose="02040503050406030204" pitchFamily="18" charset="0"/>
                      </a:rPr>
                      <m:t>𝑝𝑟𝑒𝑣𝑖𝑜𝑢𝑠</m:t>
                    </m:r>
                    <m:r>
                      <a:rPr lang="en-US" sz="5400" b="0" i="1" smtClean="0">
                        <a:latin typeface="Cambria Math" panose="02040503050406030204" pitchFamily="18" charset="0"/>
                      </a:rPr>
                      <m:t> </m:t>
                    </m:r>
                    <m:r>
                      <a:rPr lang="en-US" sz="5400" b="0" i="1" smtClean="0">
                        <a:latin typeface="Cambria Math" panose="02040503050406030204" pitchFamily="18" charset="0"/>
                      </a:rPr>
                      <m:t>𝑡𝑖𝑚𝑒</m:t>
                    </m:r>
                  </m:oMath>
                </a14:m>
                <a:endParaRPr lang="en-US" sz="5400" b="0" dirty="0">
                  <a:latin typeface="Oswald" panose="020F0502020204030204" pitchFamily="2" charset="0"/>
                </a:endParaRPr>
              </a:p>
              <a:p>
                <a:pPr lvl="1"/>
                <a:r>
                  <a:rPr lang="en-US" sz="5400" dirty="0">
                    <a:latin typeface="Oswald" panose="020F0502020204030204" pitchFamily="2" charset="0"/>
                  </a:rPr>
                  <a:t>3. And </a:t>
                </a:r>
                <a14:m>
                  <m:oMath xmlns:m="http://schemas.openxmlformats.org/officeDocument/2006/math">
                    <m:r>
                      <a:rPr lang="en-US" sz="5400" b="0" i="1" smtClean="0">
                        <a:latin typeface="Cambria Math" panose="02040503050406030204" pitchFamily="18" charset="0"/>
                      </a:rPr>
                      <m:t>𝑑</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𝑡</m:t>
                        </m:r>
                      </m:e>
                      <m:sub>
                        <m:r>
                          <a:rPr lang="en-US" sz="5400" b="0" i="1" smtClean="0">
                            <a:latin typeface="Cambria Math" panose="02040503050406030204" pitchFamily="18" charset="0"/>
                          </a:rPr>
                          <m:t>𝑚𝑖𝑛</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i="1">
                            <a:latin typeface="Cambria Math" panose="02040503050406030204" pitchFamily="18" charset="0"/>
                          </a:rPr>
                          <m:t>𝑑𝑡</m:t>
                        </m:r>
                      </m:num>
                      <m:den>
                        <m:r>
                          <a:rPr lang="en-US" sz="5400" b="0" i="1" smtClean="0">
                            <a:latin typeface="Cambria Math" panose="02040503050406030204" pitchFamily="18" charset="0"/>
                          </a:rPr>
                          <m:t>6000</m:t>
                        </m:r>
                      </m:den>
                    </m:f>
                  </m:oMath>
                </a14:m>
                <a:endParaRPr lang="en-US" sz="5400" b="0" dirty="0">
                  <a:latin typeface="Oswald" panose="020F0502020204030204" pitchFamily="2" charset="0"/>
                </a:endParaRPr>
              </a:p>
              <a:p>
                <a:pPr lvl="1"/>
                <a:r>
                  <a:rPr lang="en-US" sz="5400" dirty="0">
                    <a:latin typeface="Oswald" panose="020F0502020204030204" pitchFamily="2" charset="0"/>
                  </a:rPr>
                  <a:t>4. And using timers too, we count pulses summation </a:t>
                </a:r>
              </a:p>
              <a:p>
                <a:pPr lvl="1"/>
                <a:r>
                  <a:rPr lang="en-US" sz="5400" dirty="0">
                    <a:latin typeface="Oswald" panose="020F0502020204030204" pitchFamily="2" charset="0"/>
                  </a:rPr>
                  <a:t> </a:t>
                </a:r>
                <a14:m>
                  <m:oMath xmlns:m="http://schemas.openxmlformats.org/officeDocument/2006/math">
                    <m:r>
                      <a:rPr lang="en-US" sz="5400" b="0" i="1" smtClean="0">
                        <a:latin typeface="Cambria Math" panose="02040503050406030204" pitchFamily="18" charset="0"/>
                      </a:rPr>
                      <m:t>𝑑𝑝</m:t>
                    </m:r>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𝑝</m:t>
                        </m:r>
                      </m:e>
                      <m:sub>
                        <m:r>
                          <a:rPr lang="en-US" sz="5400" b="0" i="1" smtClean="0">
                            <a:latin typeface="Cambria Math" panose="02040503050406030204" pitchFamily="18" charset="0"/>
                          </a:rPr>
                          <m:t>𝑖</m:t>
                        </m:r>
                      </m:sub>
                    </m:sSub>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𝑝</m:t>
                        </m:r>
                      </m:e>
                      <m:sub>
                        <m:r>
                          <a:rPr lang="en-US" sz="5400" b="0" i="1" smtClean="0">
                            <a:latin typeface="Cambria Math" panose="02040503050406030204" pitchFamily="18" charset="0"/>
                          </a:rPr>
                          <m:t>𝑜</m:t>
                        </m:r>
                      </m:sub>
                    </m:sSub>
                  </m:oMath>
                </a14:m>
                <a:endParaRPr lang="en-US" sz="5400" b="0" dirty="0">
                  <a:latin typeface="Oswald" panose="020F0502020204030204" pitchFamily="2" charset="0"/>
                </a:endParaRPr>
              </a:p>
            </p:txBody>
          </p:sp>
        </mc:Choice>
        <mc:Fallback xmlns="">
          <p:sp>
            <p:nvSpPr>
              <p:cNvPr id="2" name="TextBox 1">
                <a:extLst>
                  <a:ext uri="{FF2B5EF4-FFF2-40B4-BE49-F238E27FC236}">
                    <a16:creationId xmlns:a16="http://schemas.microsoft.com/office/drawing/2014/main" id="{46EF2A08-E803-A4CA-DECF-5337A483007C}"/>
                  </a:ext>
                </a:extLst>
              </p:cNvPr>
              <p:cNvSpPr txBox="1">
                <a:spLocks noRot="1" noChangeAspect="1" noMove="1" noResize="1" noEditPoints="1" noAdjustHandles="1" noChangeArrowheads="1" noChangeShapeType="1" noTextEdit="1"/>
              </p:cNvSpPr>
              <p:nvPr/>
            </p:nvSpPr>
            <p:spPr>
              <a:xfrm>
                <a:off x="2476500" y="2933249"/>
                <a:ext cx="13335000" cy="5444952"/>
              </a:xfrm>
              <a:prstGeom prst="rect">
                <a:avLst/>
              </a:prstGeom>
              <a:blipFill>
                <a:blip r:embed="rId3"/>
                <a:stretch>
                  <a:fillRect t="-3024"/>
                </a:stretch>
              </a:blipFill>
            </p:spPr>
            <p:txBody>
              <a:bodyPr/>
              <a:lstStyle/>
              <a:p>
                <a:r>
                  <a:rPr lang="en-US">
                    <a:noFill/>
                  </a:rPr>
                  <a:t> </a:t>
                </a:r>
              </a:p>
            </p:txBody>
          </p:sp>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5AB47F58-A7F3-9676-2B33-C1E806154397}"/>
                  </a:ext>
                </a:extLst>
              </p:cNvPr>
              <p:cNvGraphicFramePr>
                <a:graphicFrameLocks noChangeAspect="1"/>
              </p:cNvGraphicFramePr>
              <p:nvPr>
                <p:extLst>
                  <p:ext uri="{D42A27DB-BD31-4B8C-83A1-F6EECF244321}">
                    <p14:modId xmlns:p14="http://schemas.microsoft.com/office/powerpoint/2010/main" val="2961642672"/>
                  </p:ext>
                </p:extLst>
              </p:nvPr>
            </p:nvGraphicFramePr>
            <p:xfrm rot="20976284">
              <a:off x="322180" y="-1768016"/>
              <a:ext cx="3987728" cy="3933839"/>
            </p:xfrm>
            <a:graphic>
              <a:graphicData uri="http://schemas.microsoft.com/office/drawing/2017/model3d">
                <am3d:model3d r:embed="rId4">
                  <am3d:spPr>
                    <a:xfrm rot="20976284">
                      <a:off x="0" y="0"/>
                      <a:ext cx="3987728" cy="3933839"/>
                    </a:xfrm>
                    <a:prstGeom prst="rect">
                      <a:avLst/>
                    </a:prstGeom>
                  </am3d:spPr>
                  <am3d:camera>
                    <am3d:pos x="0" y="0" z="72966419"/>
                    <am3d:up dx="0" dy="36000000" dz="0"/>
                    <am3d:lookAt x="0" y="0" z="0"/>
                    <am3d:perspective fov="2700000"/>
                  </am3d:camera>
                  <am3d:trans>
                    <am3d:meterPerModelUnit n="23809522" d="1000000"/>
                    <am3d:preTrans dx="0" dy="-11485520" dz="-130"/>
                    <am3d:scale>
                      <am3d:sx n="1000000" d="1000000"/>
                      <am3d:sy n="1000000" d="1000000"/>
                      <am3d:sz n="1000000" d="1000000"/>
                    </am3d:scale>
                    <am3d:rot ax="5967584" ay="64369" az="10415122"/>
                    <am3d:postTrans dx="0" dy="0" dz="0"/>
                  </am3d:trans>
                  <am3d:raster rName="Office3DRenderer" rVer="16.0.8326">
                    <am3d:blip r:embed="rId5"/>
                  </am3d:raster>
                  <am3d:objViewport viewportSz="6430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5AB47F58-A7F3-9676-2B33-C1E806154397}"/>
                  </a:ext>
                </a:extLst>
              </p:cNvPr>
              <p:cNvPicPr>
                <a:picLocks noGrp="1" noRot="1" noChangeAspect="1" noMove="1" noResize="1" noEditPoints="1" noAdjustHandles="1" noChangeArrowheads="1" noChangeShapeType="1" noCrop="1"/>
              </p:cNvPicPr>
              <p:nvPr/>
            </p:nvPicPr>
            <p:blipFill>
              <a:blip r:embed="rId5"/>
              <a:stretch>
                <a:fillRect/>
              </a:stretch>
            </p:blipFill>
            <p:spPr>
              <a:xfrm rot="20976284">
                <a:off x="322180" y="-1768016"/>
                <a:ext cx="3987728" cy="3933839"/>
              </a:xfrm>
              <a:prstGeom prst="rect">
                <a:avLst/>
              </a:prstGeom>
            </p:spPr>
          </p:pic>
        </mc:Fallback>
      </mc:AlternateContent>
    </p:spTree>
    <p:extLst>
      <p:ext uri="{BB962C8B-B14F-4D97-AF65-F5344CB8AC3E}">
        <p14:creationId xmlns:p14="http://schemas.microsoft.com/office/powerpoint/2010/main" val="1150052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EF2A08-E803-A4CA-DECF-5337A483007C}"/>
                  </a:ext>
                </a:extLst>
              </p:cNvPr>
              <p:cNvSpPr txBox="1"/>
              <p:nvPr/>
            </p:nvSpPr>
            <p:spPr>
              <a:xfrm>
                <a:off x="609600" y="3238500"/>
                <a:ext cx="8763000" cy="3096425"/>
              </a:xfrm>
              <a:prstGeom prst="rect">
                <a:avLst/>
              </a:prstGeom>
              <a:noFill/>
            </p:spPr>
            <p:txBody>
              <a:bodyPr wrap="square">
                <a:spAutoFit/>
              </a:bodyPr>
              <a:lstStyle/>
              <a:p>
                <a:pPr lvl="1"/>
                <a:r>
                  <a:rPr lang="en-US" sz="5400" dirty="0">
                    <a:latin typeface="Oswald" panose="020F0502020204030204" pitchFamily="2" charset="0"/>
                  </a:rPr>
                  <a:t>5. Then we reset timers for </a:t>
                </a:r>
                <a14:m>
                  <m:oMath xmlns:m="http://schemas.openxmlformats.org/officeDocument/2006/math">
                    <m:r>
                      <a:rPr lang="en-US" sz="5400" b="0" i="1" smtClean="0">
                        <a:latin typeface="Cambria Math" panose="02040503050406030204" pitchFamily="18" charset="0"/>
                      </a:rPr>
                      <m:t>𝑑𝑡</m:t>
                    </m:r>
                  </m:oMath>
                </a14:m>
                <a:r>
                  <a:rPr lang="en-US" sz="5400" b="0" dirty="0">
                    <a:latin typeface="Oswald" panose="020F0502020204030204" pitchFamily="2" charset="0"/>
                  </a:rPr>
                  <a:t> and </a:t>
                </a:r>
                <a14:m>
                  <m:oMath xmlns:m="http://schemas.openxmlformats.org/officeDocument/2006/math">
                    <m:r>
                      <a:rPr lang="en-US" sz="5400" i="1">
                        <a:latin typeface="Cambria Math" panose="02040503050406030204" pitchFamily="18" charset="0"/>
                      </a:rPr>
                      <m:t>𝑑</m:t>
                    </m:r>
                    <m:r>
                      <a:rPr lang="en-US" sz="5400" b="0" i="1" smtClean="0">
                        <a:latin typeface="Cambria Math" panose="02040503050406030204" pitchFamily="18" charset="0"/>
                      </a:rPr>
                      <m:t>𝑝</m:t>
                    </m:r>
                  </m:oMath>
                </a14:m>
                <a:endParaRPr lang="en-US" sz="5400" dirty="0">
                  <a:latin typeface="Oswald" panose="020F0502020204030204" pitchFamily="2" charset="0"/>
                </a:endParaRPr>
              </a:p>
              <a:p>
                <a:pPr lvl="1"/>
                <a:r>
                  <a:rPr lang="en-US" sz="5400" dirty="0">
                    <a:latin typeface="Oswald" panose="020F0502020204030204" pitchFamily="2" charset="0"/>
                  </a:rPr>
                  <a:t>6. Count </a:t>
                </a:r>
                <a14:m>
                  <m:oMath xmlns:m="http://schemas.openxmlformats.org/officeDocument/2006/math">
                    <m:r>
                      <a:rPr lang="en-US" sz="5400" i="1" smtClean="0">
                        <a:latin typeface="Cambria Math" panose="02040503050406030204" pitchFamily="18" charset="0"/>
                        <a:ea typeface="Cambria Math" panose="02040503050406030204" pitchFamily="18" charset="0"/>
                      </a:rPr>
                      <m:t>𝜔</m:t>
                    </m:r>
                    <m:r>
                      <a:rPr lang="en-US" sz="5400" b="0" i="1" smtClean="0">
                        <a:latin typeface="Cambria Math" panose="02040503050406030204" pitchFamily="18" charset="0"/>
                        <a:ea typeface="Cambria Math" panose="02040503050406030204" pitchFamily="18" charset="0"/>
                      </a:rPr>
                      <m:t>=</m:t>
                    </m:r>
                    <m:f>
                      <m:fPr>
                        <m:ctrlPr>
                          <a:rPr lang="en-US" sz="5400" b="0" i="1" smtClean="0">
                            <a:latin typeface="Cambria Math" panose="02040503050406030204" pitchFamily="18" charset="0"/>
                            <a:ea typeface="Cambria Math" panose="02040503050406030204" pitchFamily="18" charset="0"/>
                          </a:rPr>
                        </m:ctrlPr>
                      </m:fPr>
                      <m:num>
                        <m:f>
                          <m:fPr>
                            <m:type m:val="lin"/>
                            <m:ctrlPr>
                              <a:rPr lang="en-US" sz="5400" b="0" i="1" smtClean="0">
                                <a:latin typeface="Cambria Math" panose="02040503050406030204" pitchFamily="18" charset="0"/>
                                <a:ea typeface="Cambria Math" panose="02040503050406030204" pitchFamily="18" charset="0"/>
                              </a:rPr>
                            </m:ctrlPr>
                          </m:fPr>
                          <m:num>
                            <m:r>
                              <a:rPr lang="en-US" sz="5400" b="0" i="1" smtClean="0">
                                <a:latin typeface="Cambria Math" panose="02040503050406030204" pitchFamily="18" charset="0"/>
                                <a:ea typeface="Cambria Math" panose="02040503050406030204" pitchFamily="18" charset="0"/>
                              </a:rPr>
                              <m:t>𝑑𝑝</m:t>
                            </m:r>
                          </m:num>
                          <m:den>
                            <m:r>
                              <a:rPr lang="en-US" sz="5400" b="0" i="1" smtClean="0">
                                <a:latin typeface="Cambria Math" panose="02040503050406030204" pitchFamily="18" charset="0"/>
                                <a:ea typeface="Cambria Math" panose="02040503050406030204" pitchFamily="18" charset="0"/>
                              </a:rPr>
                              <m:t>𝑃𝑃𝑅</m:t>
                            </m:r>
                          </m:den>
                        </m:f>
                      </m:num>
                      <m:den>
                        <m:r>
                          <a:rPr lang="en-US" sz="5400" b="0" i="1" smtClean="0">
                            <a:latin typeface="Cambria Math" panose="02040503050406030204" pitchFamily="18" charset="0"/>
                            <a:ea typeface="Cambria Math" panose="02040503050406030204" pitchFamily="18" charset="0"/>
                          </a:rPr>
                          <m:t>𝑑</m:t>
                        </m:r>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𝑡</m:t>
                            </m:r>
                          </m:e>
                          <m:sub>
                            <m:r>
                              <a:rPr lang="en-US" sz="5400" b="0" i="1" smtClean="0">
                                <a:latin typeface="Cambria Math" panose="02040503050406030204" pitchFamily="18" charset="0"/>
                                <a:ea typeface="Cambria Math" panose="02040503050406030204" pitchFamily="18" charset="0"/>
                              </a:rPr>
                              <m:t>𝑚𝑖𝑛</m:t>
                            </m:r>
                          </m:sub>
                        </m:sSub>
                      </m:den>
                    </m:f>
                    <m:r>
                      <a:rPr lang="en-US" sz="5400" b="0" i="1" smtClean="0">
                        <a:latin typeface="Cambria Math" panose="02040503050406030204" pitchFamily="18" charset="0"/>
                        <a:ea typeface="Cambria Math" panose="02040503050406030204" pitchFamily="18" charset="0"/>
                      </a:rPr>
                      <m:t> </m:t>
                    </m:r>
                  </m:oMath>
                </a14:m>
                <a:r>
                  <a:rPr lang="en-US" sz="5400" b="0" dirty="0">
                    <a:latin typeface="Oswald" panose="020F0502020204030204" pitchFamily="2" charset="0"/>
                  </a:rPr>
                  <a:t> (rpm)</a:t>
                </a:r>
              </a:p>
            </p:txBody>
          </p:sp>
        </mc:Choice>
        <mc:Fallback xmlns="">
          <p:sp>
            <p:nvSpPr>
              <p:cNvPr id="2" name="TextBox 1">
                <a:extLst>
                  <a:ext uri="{FF2B5EF4-FFF2-40B4-BE49-F238E27FC236}">
                    <a16:creationId xmlns:a16="http://schemas.microsoft.com/office/drawing/2014/main" id="{46EF2A08-E803-A4CA-DECF-5337A483007C}"/>
                  </a:ext>
                </a:extLst>
              </p:cNvPr>
              <p:cNvSpPr txBox="1">
                <a:spLocks noRot="1" noChangeAspect="1" noMove="1" noResize="1" noEditPoints="1" noAdjustHandles="1" noChangeArrowheads="1" noChangeShapeType="1" noTextEdit="1"/>
              </p:cNvSpPr>
              <p:nvPr/>
            </p:nvSpPr>
            <p:spPr>
              <a:xfrm>
                <a:off x="609600" y="3238500"/>
                <a:ext cx="8763000" cy="3096425"/>
              </a:xfrm>
              <a:prstGeom prst="rect">
                <a:avLst/>
              </a:prstGeom>
              <a:blipFill>
                <a:blip r:embed="rId3"/>
                <a:stretch>
                  <a:fillRect t="-5512" b="-2165"/>
                </a:stretch>
              </a:blipFill>
            </p:spPr>
            <p:txBody>
              <a:bodyPr/>
              <a:lstStyle/>
              <a:p>
                <a:r>
                  <a:rPr lang="en-US">
                    <a:noFill/>
                  </a:rPr>
                  <a:t> </a:t>
                </a:r>
              </a:p>
            </p:txBody>
          </p:sp>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5AB47F58-A7F3-9676-2B33-C1E806154397}"/>
                  </a:ext>
                </a:extLst>
              </p:cNvPr>
              <p:cNvGraphicFramePr>
                <a:graphicFrameLocks noChangeAspect="1"/>
              </p:cNvGraphicFramePr>
              <p:nvPr>
                <p:extLst>
                  <p:ext uri="{D42A27DB-BD31-4B8C-83A1-F6EECF244321}">
                    <p14:modId xmlns:p14="http://schemas.microsoft.com/office/powerpoint/2010/main" val="3199199626"/>
                  </p:ext>
                </p:extLst>
              </p:nvPr>
            </p:nvGraphicFramePr>
            <p:xfrm>
              <a:off x="11582400" y="2324100"/>
              <a:ext cx="4419600" cy="4937015"/>
            </p:xfrm>
            <a:graphic>
              <a:graphicData uri="http://schemas.microsoft.com/office/drawing/2017/model3d">
                <am3d:model3d r:embed="rId4">
                  <am3d:spPr>
                    <a:xfrm>
                      <a:off x="0" y="0"/>
                      <a:ext cx="4419600" cy="4937015"/>
                    </a:xfrm>
                    <a:prstGeom prst="rect">
                      <a:avLst/>
                    </a:prstGeom>
                  </am3d:spPr>
                  <am3d:camera>
                    <am3d:pos x="0" y="0" z="72966419"/>
                    <am3d:up dx="0" dy="36000000" dz="0"/>
                    <am3d:lookAt x="0" y="0" z="0"/>
                    <am3d:perspective fov="2700000"/>
                  </am3d:camera>
                  <am3d:trans>
                    <am3d:meterPerModelUnit n="23809522" d="1000000"/>
                    <am3d:preTrans dx="0" dy="-11485520" dz="-130"/>
                    <am3d:scale>
                      <am3d:sx n="1000000" d="1000000"/>
                      <am3d:sy n="1000000" d="1000000"/>
                      <am3d:sz n="1000000" d="1000000"/>
                    </am3d:scale>
                    <am3d:rot ax="6585802" ay="3637217" az="6744448"/>
                    <am3d:postTrans dx="0" dy="0" dz="0"/>
                  </am3d:trans>
                  <am3d:raster rName="Office3DRenderer" rVer="16.0.8326">
                    <am3d:blip r:embed="rId5"/>
                  </am3d:raster>
                  <am3d:objViewport viewportSz="72869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5AB47F58-A7F3-9676-2B33-C1E806154397}"/>
                  </a:ext>
                </a:extLst>
              </p:cNvPr>
              <p:cNvPicPr>
                <a:picLocks noGrp="1" noRot="1" noChangeAspect="1" noMove="1" noResize="1" noEditPoints="1" noAdjustHandles="1" noChangeArrowheads="1" noChangeShapeType="1" noCrop="1"/>
              </p:cNvPicPr>
              <p:nvPr/>
            </p:nvPicPr>
            <p:blipFill>
              <a:blip r:embed="rId5"/>
              <a:stretch>
                <a:fillRect/>
              </a:stretch>
            </p:blipFill>
            <p:spPr>
              <a:xfrm>
                <a:off x="11582400" y="2324100"/>
                <a:ext cx="4419600" cy="4937015"/>
              </a:xfrm>
              <a:prstGeom prst="rect">
                <a:avLst/>
              </a:prstGeom>
            </p:spPr>
          </p:pic>
        </mc:Fallback>
      </mc:AlternateContent>
    </p:spTree>
    <p:extLst>
      <p:ext uri="{BB962C8B-B14F-4D97-AF65-F5344CB8AC3E}">
        <p14:creationId xmlns:p14="http://schemas.microsoft.com/office/powerpoint/2010/main" val="131260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2" name="TextBox 1">
            <a:extLst>
              <a:ext uri="{FF2B5EF4-FFF2-40B4-BE49-F238E27FC236}">
                <a16:creationId xmlns:a16="http://schemas.microsoft.com/office/drawing/2014/main" id="{46EF2A08-E803-A4CA-DECF-5337A483007C}"/>
              </a:ext>
            </a:extLst>
          </p:cNvPr>
          <p:cNvSpPr txBox="1"/>
          <p:nvPr/>
        </p:nvSpPr>
        <p:spPr>
          <a:xfrm>
            <a:off x="533400" y="723900"/>
            <a:ext cx="12725400" cy="923330"/>
          </a:xfrm>
          <a:prstGeom prst="rect">
            <a:avLst/>
          </a:prstGeom>
          <a:noFill/>
        </p:spPr>
        <p:txBody>
          <a:bodyPr wrap="square">
            <a:spAutoFit/>
          </a:bodyPr>
          <a:lstStyle/>
          <a:p>
            <a:pPr lvl="1"/>
            <a:r>
              <a:rPr lang="en-US" sz="5400" b="1" dirty="0">
                <a:latin typeface="Oswald" panose="020F0502020204030204" pitchFamily="2" charset="0"/>
              </a:rPr>
              <a:t>4. Cytron MDD10A (motor driver)</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777CA80-35CF-D3C5-C374-13EFEA6AA47B}"/>
                  </a:ext>
                </a:extLst>
              </p:cNvPr>
              <p:cNvGraphicFramePr>
                <a:graphicFrameLocks noChangeAspect="1"/>
              </p:cNvGraphicFramePr>
              <p:nvPr>
                <p:extLst>
                  <p:ext uri="{D42A27DB-BD31-4B8C-83A1-F6EECF244321}">
                    <p14:modId xmlns:p14="http://schemas.microsoft.com/office/powerpoint/2010/main" val="250368109"/>
                  </p:ext>
                </p:extLst>
              </p:nvPr>
            </p:nvGraphicFramePr>
            <p:xfrm rot="16200000">
              <a:off x="10863092" y="3855200"/>
              <a:ext cx="6188183" cy="4444764"/>
            </p:xfrm>
            <a:graphic>
              <a:graphicData uri="http://schemas.microsoft.com/office/drawing/2017/model3d">
                <am3d:model3d r:embed="rId3">
                  <am3d:spPr>
                    <a:xfrm rot="16200000">
                      <a:off x="0" y="0"/>
                      <a:ext cx="6188183" cy="4444764"/>
                    </a:xfrm>
                    <a:prstGeom prst="rect">
                      <a:avLst/>
                    </a:prstGeom>
                  </am3d:spPr>
                  <am3d:camera>
                    <am3d:pos x="0" y="0" z="58604168"/>
                    <am3d:up dx="0" dy="36000000" dz="0"/>
                    <am3d:lookAt x="0" y="0" z="0"/>
                    <am3d:perspective fov="2700000"/>
                  </am3d:camera>
                  <am3d:trans>
                    <am3d:meterPerModelUnit n="1183431" d="1000000"/>
                    <am3d:preTrans dx="245625" dy="-13207093" dz="-383347"/>
                    <am3d:scale>
                      <am3d:sx n="1000000" d="1000000"/>
                      <am3d:sy n="1000000" d="1000000"/>
                      <am3d:sz n="1000000" d="1000000"/>
                    </am3d:scale>
                    <am3d:rot ay="10800000"/>
                    <am3d:postTrans dx="0" dy="0" dz="0"/>
                  </am3d:trans>
                  <am3d:raster rName="Office3DRenderer" rVer="16.0.8326">
                    <am3d:blip r:embed="rId4"/>
                  </am3d:raster>
                  <am3d:objViewport viewportSz="8180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777CA80-35CF-D3C5-C374-13EFEA6AA47B}"/>
                  </a:ext>
                </a:extLst>
              </p:cNvPr>
              <p:cNvPicPr>
                <a:picLocks noGrp="1" noRot="1" noChangeAspect="1" noMove="1" noResize="1" noEditPoints="1" noAdjustHandles="1" noChangeArrowheads="1" noChangeShapeType="1" noCrop="1"/>
              </p:cNvPicPr>
              <p:nvPr/>
            </p:nvPicPr>
            <p:blipFill>
              <a:blip r:embed="rId4"/>
              <a:stretch>
                <a:fillRect/>
              </a:stretch>
            </p:blipFill>
            <p:spPr>
              <a:xfrm rot="16200000">
                <a:off x="10863092" y="3855200"/>
                <a:ext cx="6188183" cy="4444764"/>
              </a:xfrm>
              <a:prstGeom prst="rect">
                <a:avLst/>
              </a:prstGeom>
            </p:spPr>
          </p:pic>
        </mc:Fallback>
      </mc:AlternateContent>
      <p:sp>
        <p:nvSpPr>
          <p:cNvPr id="7" name="TextBox 6">
            <a:extLst>
              <a:ext uri="{FF2B5EF4-FFF2-40B4-BE49-F238E27FC236}">
                <a16:creationId xmlns:a16="http://schemas.microsoft.com/office/drawing/2014/main" id="{394FD17E-7BB0-6B69-73E5-153E6A54227E}"/>
              </a:ext>
            </a:extLst>
          </p:cNvPr>
          <p:cNvSpPr txBox="1"/>
          <p:nvPr/>
        </p:nvSpPr>
        <p:spPr>
          <a:xfrm>
            <a:off x="533400" y="2283909"/>
            <a:ext cx="10668000" cy="6740307"/>
          </a:xfrm>
          <a:prstGeom prst="rect">
            <a:avLst/>
          </a:prstGeom>
          <a:noFill/>
        </p:spPr>
        <p:txBody>
          <a:bodyPr wrap="square">
            <a:spAutoFit/>
          </a:bodyPr>
          <a:lstStyle/>
          <a:p>
            <a:pPr lvl="1"/>
            <a:r>
              <a:rPr lang="en-US" sz="5400" dirty="0">
                <a:latin typeface="Oswald" panose="020F0502020204030204" pitchFamily="2" charset="0"/>
              </a:rPr>
              <a:t>We get to our last component,</a:t>
            </a:r>
          </a:p>
          <a:p>
            <a:pPr lvl="1"/>
            <a:r>
              <a:rPr lang="en-US" sz="5400" dirty="0">
                <a:latin typeface="Oswald" panose="020F0502020204030204" pitchFamily="2" charset="0"/>
              </a:rPr>
              <a:t>the motor driver. Simply, the motor driver work as gate to voltage to control motor speed. As it known for us that controlling speed using MCU need to PWM signal. And we also know that MCU maximum output is 5V.</a:t>
            </a:r>
          </a:p>
        </p:txBody>
      </p:sp>
    </p:spTree>
    <p:extLst>
      <p:ext uri="{BB962C8B-B14F-4D97-AF65-F5344CB8AC3E}">
        <p14:creationId xmlns:p14="http://schemas.microsoft.com/office/powerpoint/2010/main" val="2355397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777CA80-35CF-D3C5-C374-13EFEA6AA47B}"/>
                  </a:ext>
                </a:extLst>
              </p:cNvPr>
              <p:cNvGraphicFramePr>
                <a:graphicFrameLocks noChangeAspect="1"/>
              </p:cNvGraphicFramePr>
              <p:nvPr>
                <p:extLst>
                  <p:ext uri="{D42A27DB-BD31-4B8C-83A1-F6EECF244321}">
                    <p14:modId xmlns:p14="http://schemas.microsoft.com/office/powerpoint/2010/main" val="1977889923"/>
                  </p:ext>
                </p:extLst>
              </p:nvPr>
            </p:nvGraphicFramePr>
            <p:xfrm rot="16787711">
              <a:off x="11416714" y="3501293"/>
              <a:ext cx="4656604" cy="7952350"/>
            </p:xfrm>
            <a:graphic>
              <a:graphicData uri="http://schemas.microsoft.com/office/drawing/2017/model3d">
                <am3d:model3d r:embed="rId3">
                  <am3d:spPr>
                    <a:xfrm rot="16787711">
                      <a:off x="0" y="0"/>
                      <a:ext cx="4656604" cy="7952350"/>
                    </a:xfrm>
                    <a:prstGeom prst="rect">
                      <a:avLst/>
                    </a:prstGeom>
                  </am3d:spPr>
                  <am3d:camera>
                    <am3d:pos x="0" y="0" z="58604168"/>
                    <am3d:up dx="0" dy="36000000" dz="0"/>
                    <am3d:lookAt x="0" y="0" z="0"/>
                    <am3d:perspective fov="2700000"/>
                  </am3d:camera>
                  <am3d:trans>
                    <am3d:meterPerModelUnit n="1183431" d="1000000"/>
                    <am3d:preTrans dx="245625" dy="-13207093" dz="-383347"/>
                    <am3d:scale>
                      <am3d:sx n="1000000" d="1000000"/>
                      <am3d:sy n="1000000" d="1000000"/>
                      <am3d:sz n="1000000" d="1000000"/>
                    </am3d:scale>
                    <am3d:rot ax="-7200564" ay="-3161136" az="7559253"/>
                    <am3d:postTrans dx="0" dy="0" dz="0"/>
                  </am3d:trans>
                  <am3d:raster rName="Office3DRenderer" rVer="16.0.8326">
                    <am3d:blip r:embed="rId4"/>
                  </am3d:raster>
                  <am3d:objViewport viewportSz="87242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777CA80-35CF-D3C5-C374-13EFEA6AA47B}"/>
                  </a:ext>
                </a:extLst>
              </p:cNvPr>
              <p:cNvPicPr>
                <a:picLocks noGrp="1" noRot="1" noChangeAspect="1" noMove="1" noResize="1" noEditPoints="1" noAdjustHandles="1" noChangeArrowheads="1" noChangeShapeType="1" noCrop="1"/>
              </p:cNvPicPr>
              <p:nvPr/>
            </p:nvPicPr>
            <p:blipFill>
              <a:blip r:embed="rId4"/>
              <a:stretch>
                <a:fillRect/>
              </a:stretch>
            </p:blipFill>
            <p:spPr>
              <a:xfrm rot="16787711">
                <a:off x="11416714" y="3501293"/>
                <a:ext cx="4656604" cy="7952350"/>
              </a:xfrm>
              <a:prstGeom prst="rect">
                <a:avLst/>
              </a:prstGeom>
            </p:spPr>
          </p:pic>
        </mc:Fallback>
      </mc:AlternateContent>
      <p:sp>
        <p:nvSpPr>
          <p:cNvPr id="7" name="TextBox 6">
            <a:extLst>
              <a:ext uri="{FF2B5EF4-FFF2-40B4-BE49-F238E27FC236}">
                <a16:creationId xmlns:a16="http://schemas.microsoft.com/office/drawing/2014/main" id="{394FD17E-7BB0-6B69-73E5-153E6A54227E}"/>
              </a:ext>
            </a:extLst>
          </p:cNvPr>
          <p:cNvSpPr txBox="1"/>
          <p:nvPr/>
        </p:nvSpPr>
        <p:spPr>
          <a:xfrm>
            <a:off x="990600" y="1604662"/>
            <a:ext cx="11963400" cy="5078313"/>
          </a:xfrm>
          <a:prstGeom prst="rect">
            <a:avLst/>
          </a:prstGeom>
          <a:noFill/>
        </p:spPr>
        <p:txBody>
          <a:bodyPr wrap="square">
            <a:spAutoFit/>
          </a:bodyPr>
          <a:lstStyle/>
          <a:p>
            <a:pPr lvl="1"/>
            <a:r>
              <a:rPr lang="en-US" sz="5400" dirty="0">
                <a:latin typeface="Oswald" panose="020F0502020204030204" pitchFamily="2" charset="0"/>
              </a:rPr>
              <a:t>So, this motor driver works on amplifying this PWM signal to the need voltage for our motor specs. Also, it allows us to control this PWM signal pi-directional to have the ability to rotate CCW or CW </a:t>
            </a:r>
          </a:p>
        </p:txBody>
      </p:sp>
    </p:spTree>
    <p:extLst>
      <p:ext uri="{BB962C8B-B14F-4D97-AF65-F5344CB8AC3E}">
        <p14:creationId xmlns:p14="http://schemas.microsoft.com/office/powerpoint/2010/main" val="3154425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7" name="TextBox 6">
            <a:extLst>
              <a:ext uri="{FF2B5EF4-FFF2-40B4-BE49-F238E27FC236}">
                <a16:creationId xmlns:a16="http://schemas.microsoft.com/office/drawing/2014/main" id="{394FD17E-7BB0-6B69-73E5-153E6A54227E}"/>
              </a:ext>
            </a:extLst>
          </p:cNvPr>
          <p:cNvSpPr txBox="1"/>
          <p:nvPr/>
        </p:nvSpPr>
        <p:spPr>
          <a:xfrm>
            <a:off x="4953000" y="2088396"/>
            <a:ext cx="14097000" cy="923330"/>
          </a:xfrm>
          <a:prstGeom prst="rect">
            <a:avLst/>
          </a:prstGeom>
          <a:noFill/>
        </p:spPr>
        <p:txBody>
          <a:bodyPr wrap="square">
            <a:spAutoFit/>
          </a:bodyPr>
          <a:lstStyle/>
          <a:p>
            <a:pPr lvl="1"/>
            <a:r>
              <a:rPr lang="en-US" sz="5400" b="1" dirty="0">
                <a:latin typeface="Oswald" panose="020F0502020204030204" pitchFamily="2" charset="0"/>
              </a:rPr>
              <a:t>Robotics breaking ice</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D51171E2-43E6-9457-F2B8-E25DEBD69EDE}"/>
                  </a:ext>
                </a:extLst>
              </p:cNvPr>
              <p:cNvGraphicFramePr>
                <a:graphicFrameLocks noChangeAspect="1"/>
              </p:cNvGraphicFramePr>
              <p:nvPr>
                <p:extLst>
                  <p:ext uri="{D42A27DB-BD31-4B8C-83A1-F6EECF244321}">
                    <p14:modId xmlns:p14="http://schemas.microsoft.com/office/powerpoint/2010/main" val="287050363"/>
                  </p:ext>
                </p:extLst>
              </p:nvPr>
            </p:nvGraphicFramePr>
            <p:xfrm>
              <a:off x="5984" y="3817546"/>
              <a:ext cx="5615712" cy="4483634"/>
            </p:xfrm>
            <a:graphic>
              <a:graphicData uri="http://schemas.microsoft.com/office/drawing/2017/model3d">
                <am3d:model3d r:embed="rId3">
                  <am3d:spPr>
                    <a:xfrm>
                      <a:off x="0" y="0"/>
                      <a:ext cx="5615712" cy="4483634"/>
                    </a:xfrm>
                    <a:prstGeom prst="rect">
                      <a:avLst/>
                    </a:prstGeom>
                  </am3d:spPr>
                  <am3d:camera>
                    <am3d:pos x="0" y="0" z="74715991"/>
                    <am3d:up dx="0" dy="36000000" dz="0"/>
                    <am3d:lookAt x="0" y="0" z="0"/>
                    <am3d:perspective fov="2700000"/>
                  </am3d:camera>
                  <am3d:trans>
                    <am3d:meterPerModelUnit n="78705753" d="1000000"/>
                    <am3d:preTrans dx="12537" dy="-15499252" dz="-72242"/>
                    <am3d:scale>
                      <am3d:sx n="1000000" d="1000000"/>
                      <am3d:sy n="1000000" d="1000000"/>
                      <am3d:sz n="1000000" d="1000000"/>
                    </am3d:scale>
                    <am3d:rot/>
                    <am3d:postTrans dx="0" dy="0" dz="0"/>
                  </am3d:trans>
                  <am3d:raster rName="Office3DRenderer" rVer="16.0.8326">
                    <am3d:blip r:embed="rId4"/>
                  </am3d:raster>
                  <am3d:objViewport viewportSz="78810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D51171E2-43E6-9457-F2B8-E25DEBD69EDE}"/>
                  </a:ext>
                </a:extLst>
              </p:cNvPr>
              <p:cNvPicPr>
                <a:picLocks noGrp="1" noRot="1" noChangeAspect="1" noMove="1" noResize="1" noEditPoints="1" noAdjustHandles="1" noChangeArrowheads="1" noChangeShapeType="1" noCrop="1"/>
              </p:cNvPicPr>
              <p:nvPr/>
            </p:nvPicPr>
            <p:blipFill>
              <a:blip r:embed="rId4"/>
              <a:stretch>
                <a:fillRect/>
              </a:stretch>
            </p:blipFill>
            <p:spPr>
              <a:xfrm>
                <a:off x="5984" y="3817546"/>
                <a:ext cx="5615712" cy="4483634"/>
              </a:xfrm>
              <a:prstGeom prst="rect">
                <a:avLst/>
              </a:prstGeom>
            </p:spPr>
          </p:pic>
        </mc:Fallback>
      </mc:AlternateContent>
    </p:spTree>
    <p:extLst>
      <p:ext uri="{BB962C8B-B14F-4D97-AF65-F5344CB8AC3E}">
        <p14:creationId xmlns:p14="http://schemas.microsoft.com/office/powerpoint/2010/main" val="3522888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5.55556E-7 -3.20988E-6 L 1.01701 0.00818 " pathEditMode="relative" rAng="0" ptsTypes="AA">
                                      <p:cBhvr>
                                        <p:cTn id="6" dur="5000" fill="hold"/>
                                        <p:tgtEl>
                                          <p:spTgt spid="5"/>
                                        </p:tgtEl>
                                        <p:attrNameLst>
                                          <p:attrName>ppt_x</p:attrName>
                                          <p:attrName>ppt_y</p:attrName>
                                        </p:attrNameLst>
                                      </p:cBhvr>
                                      <p:rCtr x="50851" y="4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87289-50E0-92F1-71B5-A5FAFF6A5710}"/>
              </a:ext>
            </a:extLst>
          </p:cNvPr>
          <p:cNvSpPr txBox="1"/>
          <p:nvPr/>
        </p:nvSpPr>
        <p:spPr>
          <a:xfrm>
            <a:off x="1219200" y="2324100"/>
            <a:ext cx="14020800" cy="5078313"/>
          </a:xfrm>
          <a:prstGeom prst="rect">
            <a:avLst/>
          </a:prstGeom>
          <a:noFill/>
        </p:spPr>
        <p:txBody>
          <a:bodyPr wrap="square" rtlCol="0">
            <a:spAutoFit/>
          </a:bodyPr>
          <a:lstStyle/>
          <a:p>
            <a:pPr marL="742950" indent="-742950">
              <a:buAutoNum type="arabicPeriod"/>
            </a:pPr>
            <a:r>
              <a:rPr lang="en-US" sz="5400" b="1" dirty="0">
                <a:latin typeface="Oswald" panose="020F0502020204030204" pitchFamily="2" charset="0"/>
              </a:rPr>
              <a:t>ESP32</a:t>
            </a:r>
          </a:p>
          <a:p>
            <a:pPr marL="1200150" lvl="1" indent="-742950">
              <a:buAutoNum type="arabicPeriod"/>
            </a:pPr>
            <a:r>
              <a:rPr lang="en-US" sz="5400" dirty="0">
                <a:latin typeface="Oswald" panose="020F0502020204030204" pitchFamily="2" charset="0"/>
              </a:rPr>
              <a:t>Why ESP32?</a:t>
            </a:r>
          </a:p>
          <a:p>
            <a:pPr lvl="1"/>
            <a:r>
              <a:rPr lang="en-US" sz="5400" dirty="0"/>
              <a:t>After searching we saw that we can’t depend totally on Raspberry pi through all tasks. Because that’s design principle has many problem:</a:t>
            </a:r>
            <a:endParaRPr lang="en-US" sz="5400" dirty="0">
              <a:latin typeface="Oswald" panose="020F0502020204030204" pitchFamily="2" charset="0"/>
            </a:endParaRPr>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0F8F89CD-5273-D05D-2E41-CA1F00B7D0FB}"/>
                  </a:ext>
                </a:extLst>
              </p:cNvPr>
              <p:cNvGraphicFramePr>
                <a:graphicFrameLocks noChangeAspect="1"/>
              </p:cNvGraphicFramePr>
              <p:nvPr>
                <p:extLst>
                  <p:ext uri="{D42A27DB-BD31-4B8C-83A1-F6EECF244321}">
                    <p14:modId xmlns:p14="http://schemas.microsoft.com/office/powerpoint/2010/main" val="3323747499"/>
                  </p:ext>
                </p:extLst>
              </p:nvPr>
            </p:nvGraphicFramePr>
            <p:xfrm rot="5400000">
              <a:off x="13254669" y="5007809"/>
              <a:ext cx="3623582" cy="4789209"/>
            </p:xfrm>
            <a:graphic>
              <a:graphicData uri="http://schemas.microsoft.com/office/drawing/2017/model3d">
                <am3d:model3d r:embed="rId3">
                  <am3d:spPr>
                    <a:xfrm rot="5400000">
                      <a:off x="0" y="0"/>
                      <a:ext cx="3623582" cy="4789209"/>
                    </a:xfrm>
                    <a:prstGeom prst="rect">
                      <a:avLst/>
                    </a:prstGeom>
                  </am3d:spPr>
                  <am3d:camera>
                    <am3d:pos x="0" y="0" z="53914881"/>
                    <am3d:up dx="0" dy="36000000" dz="0"/>
                    <am3d:lookAt x="0" y="0" z="0"/>
                    <am3d:perspective fov="2700000"/>
                  </am3d:camera>
                  <am3d:trans>
                    <am3d:meterPerModelUnit n="19617" d="1000000"/>
                    <am3d:preTrans dx="-20794726" dy="-9922175" dz="420213"/>
                    <am3d:scale>
                      <am3d:sx n="1000000" d="1000000"/>
                      <am3d:sy n="1000000" d="1000000"/>
                      <am3d:sz n="1000000" d="1000000"/>
                    </am3d:scale>
                    <am3d:rot ax="2560796" ay="-3146414" az="-2169968"/>
                    <am3d:postTrans dx="0" dy="0" dz="0"/>
                  </am3d:trans>
                  <am3d:raster rName="Office3DRenderer" rVer="16.0.8326">
                    <am3d:blip r:embed="rId4"/>
                  </am3d:raster>
                  <am3d:objViewport viewportSz="56507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0F8F89CD-5273-D05D-2E41-CA1F00B7D0FB}"/>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13254669" y="5007809"/>
                <a:ext cx="3623582" cy="4789209"/>
              </a:xfrm>
              <a:prstGeom prst="rect">
                <a:avLst/>
              </a:prstGeom>
            </p:spPr>
          </p:pic>
        </mc:Fallback>
      </mc:AlternateContent>
    </p:spTree>
    <p:extLst>
      <p:ext uri="{BB962C8B-B14F-4D97-AF65-F5344CB8AC3E}">
        <p14:creationId xmlns:p14="http://schemas.microsoft.com/office/powerpoint/2010/main" val="3496464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4FD17E-7BB0-6B69-73E5-153E6A54227E}"/>
              </a:ext>
            </a:extLst>
          </p:cNvPr>
          <p:cNvSpPr txBox="1"/>
          <p:nvPr/>
        </p:nvSpPr>
        <p:spPr>
          <a:xfrm>
            <a:off x="457200" y="647700"/>
            <a:ext cx="14630400" cy="923330"/>
          </a:xfrm>
          <a:prstGeom prst="rect">
            <a:avLst/>
          </a:prstGeom>
          <a:noFill/>
        </p:spPr>
        <p:txBody>
          <a:bodyPr wrap="square">
            <a:spAutoFit/>
          </a:bodyPr>
          <a:lstStyle/>
          <a:p>
            <a:pPr lvl="1"/>
            <a:r>
              <a:rPr lang="en-US" sz="5400" dirty="0">
                <a:latin typeface="Oswald" panose="020F0502020204030204" pitchFamily="2" charset="0"/>
              </a:rPr>
              <a:t>First thing we had to know is Translation Form.</a:t>
            </a:r>
          </a:p>
        </p:txBody>
      </p:sp>
      <p:pic>
        <p:nvPicPr>
          <p:cNvPr id="6" name="Picture 5" descr="A graph of x and y&#10;&#10;Description automatically generated">
            <a:extLst>
              <a:ext uri="{FF2B5EF4-FFF2-40B4-BE49-F238E27FC236}">
                <a16:creationId xmlns:a16="http://schemas.microsoft.com/office/drawing/2014/main" id="{7D254526-65C3-50CC-5658-88ECC6D4640C}"/>
              </a:ext>
            </a:extLst>
          </p:cNvPr>
          <p:cNvPicPr>
            <a:picLocks noChangeAspect="1"/>
          </p:cNvPicPr>
          <p:nvPr/>
        </p:nvPicPr>
        <p:blipFill rotWithShape="1">
          <a:blip r:embed="rId2">
            <a:extLst>
              <a:ext uri="{28A0092B-C50C-407E-A947-70E740481C1C}">
                <a14:useLocalDpi xmlns:a14="http://schemas.microsoft.com/office/drawing/2010/main" val="0"/>
              </a:ext>
            </a:extLst>
          </a:blip>
          <a:srcRect l="7359" t="9092" r="7792" b="13915"/>
          <a:stretch/>
        </p:blipFill>
        <p:spPr>
          <a:xfrm>
            <a:off x="1219200" y="1571030"/>
            <a:ext cx="14935200" cy="8229600"/>
          </a:xfrm>
          <a:prstGeom prst="rect">
            <a:avLst/>
          </a:prstGeom>
        </p:spPr>
      </p:pic>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D51171E2-43E6-9457-F2B8-E25DEBD69EDE}"/>
                  </a:ext>
                </a:extLst>
              </p:cNvPr>
              <p:cNvGraphicFramePr>
                <a:graphicFrameLocks noChangeAspect="1"/>
              </p:cNvGraphicFramePr>
              <p:nvPr>
                <p:extLst>
                  <p:ext uri="{D42A27DB-BD31-4B8C-83A1-F6EECF244321}">
                    <p14:modId xmlns:p14="http://schemas.microsoft.com/office/powerpoint/2010/main" val="562601886"/>
                  </p:ext>
                </p:extLst>
              </p:nvPr>
            </p:nvGraphicFramePr>
            <p:xfrm>
              <a:off x="2667000" y="8261882"/>
              <a:ext cx="1524001" cy="1377418"/>
            </p:xfrm>
            <a:graphic>
              <a:graphicData uri="http://schemas.microsoft.com/office/drawing/2017/model3d">
                <am3d:model3d r:embed="rId3">
                  <am3d:spPr>
                    <a:xfrm>
                      <a:off x="0" y="0"/>
                      <a:ext cx="1524001" cy="1377418"/>
                    </a:xfrm>
                    <a:prstGeom prst="rect">
                      <a:avLst/>
                    </a:prstGeom>
                  </am3d:spPr>
                  <am3d:camera>
                    <am3d:pos x="0" y="0" z="74715991"/>
                    <am3d:up dx="0" dy="36000000" dz="0"/>
                    <am3d:lookAt x="0" y="0" z="0"/>
                    <am3d:perspective fov="2700000"/>
                  </am3d:camera>
                  <am3d:trans>
                    <am3d:meterPerModelUnit n="78705753" d="1000000"/>
                    <am3d:preTrans dx="12537" dy="-15499252" dz="-72242"/>
                    <am3d:scale>
                      <am3d:sx n="1000000" d="1000000"/>
                      <am3d:sy n="1000000" d="1000000"/>
                      <am3d:sz n="1000000" d="1000000"/>
                    </am3d:scale>
                    <am3d:rot ax="5400000"/>
                    <am3d:postTrans dx="0" dy="0" dz="0"/>
                  </am3d:trans>
                  <am3d:raster rName="Office3DRenderer" rVer="16.0.8326">
                    <am3d:blip r:embed="rId4"/>
                  </am3d:raster>
                  <am3d:objViewport viewportSz="22693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D51171E2-43E6-9457-F2B8-E25DEBD69EDE}"/>
                  </a:ext>
                </a:extLst>
              </p:cNvPr>
              <p:cNvPicPr>
                <a:picLocks noGrp="1" noRot="1" noChangeAspect="1" noMove="1" noResize="1" noEditPoints="1" noAdjustHandles="1" noChangeArrowheads="1" noChangeShapeType="1" noCrop="1"/>
              </p:cNvPicPr>
              <p:nvPr/>
            </p:nvPicPr>
            <p:blipFill>
              <a:blip r:embed="rId4"/>
              <a:stretch>
                <a:fillRect/>
              </a:stretch>
            </p:blipFill>
            <p:spPr>
              <a:xfrm>
                <a:off x="2667000" y="8261882"/>
                <a:ext cx="1524001" cy="1377418"/>
              </a:xfrm>
              <a:prstGeom prst="rect">
                <a:avLst/>
              </a:prstGeom>
            </p:spPr>
          </p:pic>
        </mc:Fallback>
      </mc:AlternateContent>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96D9DD-16C4-262A-47DB-D8B45D3DED4A}"/>
                  </a:ext>
                </a:extLst>
              </p:cNvPr>
              <p:cNvSpPr txBox="1"/>
              <p:nvPr/>
            </p:nvSpPr>
            <p:spPr>
              <a:xfrm>
                <a:off x="6096000" y="2954005"/>
                <a:ext cx="7239000" cy="1806200"/>
              </a:xfrm>
              <a:prstGeom prst="rect">
                <a:avLst/>
              </a:prstGeom>
              <a:noFill/>
            </p:spPr>
            <p:txBody>
              <a:bodyPr wrap="square" rtlCol="0">
                <a:spAutoFit/>
              </a:bodyPr>
              <a:lstStyle/>
              <a:p>
                <a:r>
                  <a:rPr lang="en-US" sz="4000" dirty="0">
                    <a:latin typeface="Oswald" panose="020F0502020204030204" pitchFamily="2" charset="0"/>
                  </a:rPr>
                  <a:t>AMR position can be defined with a matrix as following:  </a:t>
                </a:r>
                <a14:m>
                  <m:oMath xmlns:m="http://schemas.openxmlformats.org/officeDocument/2006/math">
                    <m:m>
                      <m:mPr>
                        <m:mcs>
                          <m:mc>
                            <m:mcPr>
                              <m:count m:val="3"/>
                              <m:mcJc m:val="center"/>
                            </m:mcPr>
                          </m:mc>
                        </m:mcs>
                        <m:ctrlPr>
                          <a:rPr lang="en-US" sz="4000" i="1" smtClean="0">
                            <a:latin typeface="Cambria Math" panose="02040503050406030204" pitchFamily="18" charset="0"/>
                          </a:rPr>
                        </m:ctrlPr>
                      </m:mPr>
                      <m:mr>
                        <m:e>
                          <m:r>
                            <m:rPr>
                              <m:brk m:alnAt="7"/>
                            </m:rPr>
                            <a:rPr lang="en-US" sz="4000" b="0" i="1" smtClean="0">
                              <a:latin typeface="Cambria Math" panose="02040503050406030204" pitchFamily="18" charset="0"/>
                            </a:rPr>
                            <m:t>𝑥</m:t>
                          </m:r>
                        </m:e>
                        <m:e>
                          <m:r>
                            <a:rPr lang="en-US" sz="4000" b="0" i="1" smtClean="0">
                              <a:latin typeface="Cambria Math" panose="02040503050406030204" pitchFamily="18" charset="0"/>
                            </a:rPr>
                            <m:t>𝑦</m:t>
                          </m:r>
                        </m:e>
                        <m:e>
                          <m:r>
                            <a:rPr lang="en-US" sz="4000" b="0" i="1" smtClean="0">
                              <a:latin typeface="Cambria Math" panose="02040503050406030204" pitchFamily="18" charset="0"/>
                            </a:rPr>
                            <m:t>𝑧</m:t>
                          </m:r>
                        </m:e>
                      </m:mr>
                      <m:mr>
                        <m:e>
                          <m:r>
                            <a:rPr lang="en-US" sz="4000" i="1" smtClean="0">
                              <a:latin typeface="Cambria Math" panose="02040503050406030204" pitchFamily="18" charset="0"/>
                              <a:ea typeface="Cambria Math" panose="02040503050406030204" pitchFamily="18" charset="0"/>
                            </a:rPr>
                            <m:t>𝜙</m:t>
                          </m:r>
                        </m:e>
                        <m:e>
                          <m:r>
                            <a:rPr lang="en-US" sz="4000" i="1" smtClean="0">
                              <a:latin typeface="Cambria Math" panose="02040503050406030204" pitchFamily="18" charset="0"/>
                              <a:ea typeface="Cambria Math" panose="02040503050406030204" pitchFamily="18" charset="0"/>
                            </a:rPr>
                            <m:t>𝜃</m:t>
                          </m:r>
                        </m:e>
                        <m:e>
                          <m:r>
                            <a:rPr lang="en-US" sz="4000" i="1" smtClean="0">
                              <a:latin typeface="Cambria Math" panose="02040503050406030204" pitchFamily="18" charset="0"/>
                              <a:ea typeface="Cambria Math" panose="02040503050406030204" pitchFamily="18" charset="0"/>
                            </a:rPr>
                            <m:t>𝜓</m:t>
                          </m:r>
                        </m:e>
                      </m:mr>
                    </m:m>
                  </m:oMath>
                </a14:m>
                <a:endParaRPr lang="en-US" sz="4000" dirty="0">
                  <a:latin typeface="Oswald" panose="020F0502020204030204" pitchFamily="2" charset="0"/>
                </a:endParaRPr>
              </a:p>
            </p:txBody>
          </p:sp>
        </mc:Choice>
        <mc:Fallback xmlns="">
          <p:sp>
            <p:nvSpPr>
              <p:cNvPr id="8" name="TextBox 7">
                <a:extLst>
                  <a:ext uri="{FF2B5EF4-FFF2-40B4-BE49-F238E27FC236}">
                    <a16:creationId xmlns:a16="http://schemas.microsoft.com/office/drawing/2014/main" id="{5696D9DD-16C4-262A-47DB-D8B45D3DED4A}"/>
                  </a:ext>
                </a:extLst>
              </p:cNvPr>
              <p:cNvSpPr txBox="1">
                <a:spLocks noRot="1" noChangeAspect="1" noMove="1" noResize="1" noEditPoints="1" noAdjustHandles="1" noChangeArrowheads="1" noChangeShapeType="1" noTextEdit="1"/>
              </p:cNvSpPr>
              <p:nvPr/>
            </p:nvSpPr>
            <p:spPr>
              <a:xfrm>
                <a:off x="6096000" y="2954005"/>
                <a:ext cx="7239000" cy="1806200"/>
              </a:xfrm>
              <a:prstGeom prst="rect">
                <a:avLst/>
              </a:prstGeom>
              <a:blipFill>
                <a:blip r:embed="rId7"/>
                <a:stretch>
                  <a:fillRect l="-2946" t="-6081" r="-3451"/>
                </a:stretch>
              </a:blipFill>
            </p:spPr>
            <p:txBody>
              <a:bodyPr/>
              <a:lstStyle/>
              <a:p>
                <a:r>
                  <a:rPr lang="en-US">
                    <a:noFill/>
                  </a:rPr>
                  <a:t> </a:t>
                </a:r>
              </a:p>
            </p:txBody>
          </p:sp>
        </mc:Fallback>
      </mc:AlternateContent>
    </p:spTree>
    <p:extLst>
      <p:ext uri="{BB962C8B-B14F-4D97-AF65-F5344CB8AC3E}">
        <p14:creationId xmlns:p14="http://schemas.microsoft.com/office/powerpoint/2010/main" val="3365178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x and y&#10;&#10;Description automatically generated">
            <a:extLst>
              <a:ext uri="{FF2B5EF4-FFF2-40B4-BE49-F238E27FC236}">
                <a16:creationId xmlns:a16="http://schemas.microsoft.com/office/drawing/2014/main" id="{7D254526-65C3-50CC-5658-88ECC6D4640C}"/>
              </a:ext>
            </a:extLst>
          </p:cNvPr>
          <p:cNvPicPr>
            <a:picLocks noChangeAspect="1"/>
          </p:cNvPicPr>
          <p:nvPr/>
        </p:nvPicPr>
        <p:blipFill rotWithShape="1">
          <a:blip r:embed="rId2">
            <a:extLst>
              <a:ext uri="{28A0092B-C50C-407E-A947-70E740481C1C}">
                <a14:useLocalDpi xmlns:a14="http://schemas.microsoft.com/office/drawing/2010/main" val="0"/>
              </a:ext>
            </a:extLst>
          </a:blip>
          <a:srcRect l="7359" t="9092" r="7792" b="13915"/>
          <a:stretch/>
        </p:blipFill>
        <p:spPr>
          <a:xfrm>
            <a:off x="1219200" y="1571030"/>
            <a:ext cx="14935200" cy="8229600"/>
          </a:xfrm>
          <a:prstGeom prst="rect">
            <a:avLst/>
          </a:prstGeom>
        </p:spPr>
      </p:pic>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D51171E2-43E6-9457-F2B8-E25DEBD69EDE}"/>
                  </a:ext>
                </a:extLst>
              </p:cNvPr>
              <p:cNvGraphicFramePr>
                <a:graphicFrameLocks noChangeAspect="1"/>
              </p:cNvGraphicFramePr>
              <p:nvPr/>
            </p:nvGraphicFramePr>
            <p:xfrm>
              <a:off x="2667000" y="8261882"/>
              <a:ext cx="1524001" cy="1377418"/>
            </p:xfrm>
            <a:graphic>
              <a:graphicData uri="http://schemas.microsoft.com/office/drawing/2017/model3d">
                <am3d:model3d r:embed="rId3">
                  <am3d:spPr>
                    <a:xfrm>
                      <a:off x="0" y="0"/>
                      <a:ext cx="1524001" cy="1377418"/>
                    </a:xfrm>
                    <a:prstGeom prst="rect">
                      <a:avLst/>
                    </a:prstGeom>
                  </am3d:spPr>
                  <am3d:camera>
                    <am3d:pos x="0" y="0" z="74715991"/>
                    <am3d:up dx="0" dy="36000000" dz="0"/>
                    <am3d:lookAt x="0" y="0" z="0"/>
                    <am3d:perspective fov="2700000"/>
                  </am3d:camera>
                  <am3d:trans>
                    <am3d:meterPerModelUnit n="78705753" d="1000000"/>
                    <am3d:preTrans dx="12537" dy="-15499252" dz="-72242"/>
                    <am3d:scale>
                      <am3d:sx n="1000000" d="1000000"/>
                      <am3d:sy n="1000000" d="1000000"/>
                      <am3d:sz n="1000000" d="1000000"/>
                    </am3d:scale>
                    <am3d:rot ax="5400000"/>
                    <am3d:postTrans dx="0" dy="0" dz="0"/>
                  </am3d:trans>
                  <am3d:raster rName="Office3DRenderer" rVer="16.0.8326">
                    <am3d:blip r:embed="rId4"/>
                  </am3d:raster>
                  <am3d:objViewport viewportSz="22693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D51171E2-43E6-9457-F2B8-E25DEBD69EDE}"/>
                  </a:ext>
                </a:extLst>
              </p:cNvPr>
              <p:cNvPicPr>
                <a:picLocks noGrp="1" noRot="1" noChangeAspect="1" noMove="1" noResize="1" noEditPoints="1" noAdjustHandles="1" noChangeArrowheads="1" noChangeShapeType="1" noCrop="1"/>
              </p:cNvPicPr>
              <p:nvPr/>
            </p:nvPicPr>
            <p:blipFill>
              <a:blip r:embed="rId4"/>
              <a:stretch>
                <a:fillRect/>
              </a:stretch>
            </p:blipFill>
            <p:spPr>
              <a:xfrm>
                <a:off x="2667000" y="8261882"/>
                <a:ext cx="1524001" cy="1377418"/>
              </a:xfrm>
              <a:prstGeom prst="rect">
                <a:avLst/>
              </a:prstGeom>
            </p:spPr>
          </p:pic>
        </mc:Fallback>
      </mc:AlternateContent>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96D9DD-16C4-262A-47DB-D8B45D3DED4A}"/>
                  </a:ext>
                </a:extLst>
              </p:cNvPr>
              <p:cNvSpPr txBox="1"/>
              <p:nvPr/>
            </p:nvSpPr>
            <p:spPr>
              <a:xfrm>
                <a:off x="5257800" y="266700"/>
                <a:ext cx="6339421" cy="1734321"/>
              </a:xfrm>
              <a:prstGeom prst="rect">
                <a:avLst/>
              </a:prstGeom>
              <a:noFill/>
            </p:spPr>
            <p:txBody>
              <a:bodyPr wrap="square" rtlCol="0">
                <a:spAutoFit/>
              </a:bodyPr>
              <a:lstStyle/>
              <a:p>
                <a:r>
                  <a:rPr lang="en-US" sz="4000" dirty="0">
                    <a:latin typeface="Oswald" panose="020F0502020204030204" pitchFamily="2" charset="0"/>
                  </a:rPr>
                  <a:t>And now we can say that it pose at:  </a:t>
                </a:r>
                <a14:m>
                  <m:oMath xmlns:m="http://schemas.openxmlformats.org/officeDocument/2006/math">
                    <m:m>
                      <m:mPr>
                        <m:mcs>
                          <m:mc>
                            <m:mcPr>
                              <m:count m:val="3"/>
                              <m:mcJc m:val="center"/>
                            </m:mcPr>
                          </m:mc>
                        </m:mcs>
                        <m:ctrlPr>
                          <a:rPr lang="en-US" sz="4000" i="1" smtClean="0">
                            <a:latin typeface="Cambria Math" panose="02040503050406030204" pitchFamily="18" charset="0"/>
                          </a:rPr>
                        </m:ctrlPr>
                      </m:mPr>
                      <m:mr>
                        <m:e>
                          <m:r>
                            <m:rPr>
                              <m:brk m:alnAt="7"/>
                            </m:rP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r>
                            <a:rPr lang="en-US" sz="4000" b="0" i="1" smtClean="0">
                              <a:latin typeface="Cambria Math" panose="02040503050406030204" pitchFamily="18" charset="0"/>
                              <a:ea typeface="Cambria Math" panose="02040503050406030204" pitchFamily="18" charset="0"/>
                            </a:rPr>
                            <m:t>0</m:t>
                          </m:r>
                        </m:e>
                        <m:e>
                          <m:r>
                            <a:rPr lang="en-US" sz="4000" b="0" i="1" smtClean="0">
                              <a:latin typeface="Cambria Math" panose="02040503050406030204" pitchFamily="18" charset="0"/>
                              <a:ea typeface="Cambria Math" panose="02040503050406030204" pitchFamily="18" charset="0"/>
                            </a:rPr>
                            <m:t>0</m:t>
                          </m:r>
                        </m:e>
                      </m:mr>
                    </m:m>
                  </m:oMath>
                </a14:m>
                <a:r>
                  <a:rPr lang="en-US" sz="4000" dirty="0">
                    <a:latin typeface="Oswald" panose="020F0502020204030204" pitchFamily="2" charset="0"/>
                  </a:rPr>
                  <a:t> </a:t>
                </a:r>
              </a:p>
            </p:txBody>
          </p:sp>
        </mc:Choice>
        <mc:Fallback xmlns="">
          <p:sp>
            <p:nvSpPr>
              <p:cNvPr id="8" name="TextBox 7">
                <a:extLst>
                  <a:ext uri="{FF2B5EF4-FFF2-40B4-BE49-F238E27FC236}">
                    <a16:creationId xmlns:a16="http://schemas.microsoft.com/office/drawing/2014/main" id="{5696D9DD-16C4-262A-47DB-D8B45D3DED4A}"/>
                  </a:ext>
                </a:extLst>
              </p:cNvPr>
              <p:cNvSpPr txBox="1">
                <a:spLocks noRot="1" noChangeAspect="1" noMove="1" noResize="1" noEditPoints="1" noAdjustHandles="1" noChangeArrowheads="1" noChangeShapeType="1" noTextEdit="1"/>
              </p:cNvSpPr>
              <p:nvPr/>
            </p:nvSpPr>
            <p:spPr>
              <a:xfrm>
                <a:off x="5257800" y="266700"/>
                <a:ext cx="6339421" cy="1734321"/>
              </a:xfrm>
              <a:prstGeom prst="rect">
                <a:avLst/>
              </a:prstGeom>
              <a:blipFill>
                <a:blip r:embed="rId7"/>
                <a:stretch>
                  <a:fillRect l="-3465" t="-6338" b="-3169"/>
                </a:stretch>
              </a:blipFill>
            </p:spPr>
            <p:txBody>
              <a:bodyPr/>
              <a:lstStyle/>
              <a:p>
                <a:r>
                  <a:rPr lang="en-US">
                    <a:noFill/>
                  </a:rPr>
                  <a:t> </a:t>
                </a:r>
              </a:p>
            </p:txBody>
          </p:sp>
        </mc:Fallback>
      </mc:AlternateContent>
    </p:spTree>
    <p:extLst>
      <p:ext uri="{BB962C8B-B14F-4D97-AF65-F5344CB8AC3E}">
        <p14:creationId xmlns:p14="http://schemas.microsoft.com/office/powerpoint/2010/main" val="4182043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x and y&#10;&#10;Description automatically generated">
            <a:extLst>
              <a:ext uri="{FF2B5EF4-FFF2-40B4-BE49-F238E27FC236}">
                <a16:creationId xmlns:a16="http://schemas.microsoft.com/office/drawing/2014/main" id="{7D254526-65C3-50CC-5658-88ECC6D4640C}"/>
              </a:ext>
            </a:extLst>
          </p:cNvPr>
          <p:cNvPicPr>
            <a:picLocks noChangeAspect="1"/>
          </p:cNvPicPr>
          <p:nvPr/>
        </p:nvPicPr>
        <p:blipFill rotWithShape="1">
          <a:blip r:embed="rId2">
            <a:extLst>
              <a:ext uri="{28A0092B-C50C-407E-A947-70E740481C1C}">
                <a14:useLocalDpi xmlns:a14="http://schemas.microsoft.com/office/drawing/2010/main" val="0"/>
              </a:ext>
            </a:extLst>
          </a:blip>
          <a:srcRect l="7359" t="9092" r="7792" b="13915"/>
          <a:stretch/>
        </p:blipFill>
        <p:spPr>
          <a:xfrm>
            <a:off x="1219200" y="1571030"/>
            <a:ext cx="14935200" cy="8229600"/>
          </a:xfrm>
          <a:prstGeom prst="rect">
            <a:avLst/>
          </a:prstGeom>
        </p:spPr>
      </p:pic>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D51171E2-43E6-9457-F2B8-E25DEBD69EDE}"/>
                  </a:ext>
                </a:extLst>
              </p:cNvPr>
              <p:cNvGraphicFramePr>
                <a:graphicFrameLocks noChangeAspect="1"/>
              </p:cNvGraphicFramePr>
              <p:nvPr/>
            </p:nvGraphicFramePr>
            <p:xfrm>
              <a:off x="2667000" y="8261882"/>
              <a:ext cx="1524001" cy="1377418"/>
            </p:xfrm>
            <a:graphic>
              <a:graphicData uri="http://schemas.microsoft.com/office/drawing/2017/model3d">
                <am3d:model3d r:embed="rId3">
                  <am3d:spPr>
                    <a:xfrm>
                      <a:off x="0" y="0"/>
                      <a:ext cx="1524001" cy="1377418"/>
                    </a:xfrm>
                    <a:prstGeom prst="rect">
                      <a:avLst/>
                    </a:prstGeom>
                  </am3d:spPr>
                  <am3d:camera>
                    <am3d:pos x="0" y="0" z="74715991"/>
                    <am3d:up dx="0" dy="36000000" dz="0"/>
                    <am3d:lookAt x="0" y="0" z="0"/>
                    <am3d:perspective fov="2700000"/>
                  </am3d:camera>
                  <am3d:trans>
                    <am3d:meterPerModelUnit n="78705753" d="1000000"/>
                    <am3d:preTrans dx="12537" dy="-15499252" dz="-72242"/>
                    <am3d:scale>
                      <am3d:sx n="1000000" d="1000000"/>
                      <am3d:sy n="1000000" d="1000000"/>
                      <am3d:sz n="1000000" d="1000000"/>
                    </am3d:scale>
                    <am3d:rot ax="5400000"/>
                    <am3d:postTrans dx="0" dy="0" dz="0"/>
                  </am3d:trans>
                  <am3d:raster rName="Office3DRenderer" rVer="16.0.8326">
                    <am3d:blip r:embed="rId4"/>
                  </am3d:raster>
                  <am3d:objViewport viewportSz="22693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D51171E2-43E6-9457-F2B8-E25DEBD69EDE}"/>
                  </a:ext>
                </a:extLst>
              </p:cNvPr>
              <p:cNvPicPr>
                <a:picLocks noGrp="1" noRot="1" noChangeAspect="1" noMove="1" noResize="1" noEditPoints="1" noAdjustHandles="1" noChangeArrowheads="1" noChangeShapeType="1" noCrop="1"/>
              </p:cNvPicPr>
              <p:nvPr/>
            </p:nvPicPr>
            <p:blipFill>
              <a:blip r:embed="rId4"/>
              <a:stretch>
                <a:fillRect/>
              </a:stretch>
            </p:blipFill>
            <p:spPr>
              <a:xfrm>
                <a:off x="2667000" y="8261882"/>
                <a:ext cx="1524001" cy="1377418"/>
              </a:xfrm>
              <a:prstGeom prst="rect">
                <a:avLst/>
              </a:prstGeom>
            </p:spPr>
          </p:pic>
        </mc:Fallback>
      </mc:AlternateContent>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96D9DD-16C4-262A-47DB-D8B45D3DED4A}"/>
                  </a:ext>
                </a:extLst>
              </p:cNvPr>
              <p:cNvSpPr txBox="1"/>
              <p:nvPr/>
            </p:nvSpPr>
            <p:spPr>
              <a:xfrm>
                <a:off x="3720696" y="486370"/>
                <a:ext cx="10896600" cy="1938992"/>
              </a:xfrm>
              <a:prstGeom prst="rect">
                <a:avLst/>
              </a:prstGeom>
              <a:noFill/>
            </p:spPr>
            <p:txBody>
              <a:bodyPr wrap="square" rtlCol="0">
                <a:spAutoFit/>
              </a:bodyPr>
              <a:lstStyle/>
              <a:p>
                <a:r>
                  <a:rPr lang="en-US" sz="4000" dirty="0">
                    <a:latin typeface="Oswald" panose="020F0502020204030204" pitchFamily="2" charset="0"/>
                  </a:rPr>
                  <a:t>for simplification we can say that location </a:t>
                </a:r>
                <a14:m>
                  <m:oMath xmlns:m="http://schemas.openxmlformats.org/officeDocument/2006/math">
                    <m:r>
                      <a:rPr lang="en-US" sz="4000" i="1">
                        <a:latin typeface="Cambria Math" panose="02040503050406030204" pitchFamily="18" charset="0"/>
                      </a:rPr>
                      <m:t>(</m:t>
                    </m:r>
                    <m:r>
                      <a:rPr lang="en-US" sz="4000" i="1">
                        <a:latin typeface="Cambria Math" panose="02040503050406030204" pitchFamily="18" charset="0"/>
                      </a:rPr>
                      <m:t>𝑥</m:t>
                    </m:r>
                    <m:r>
                      <a:rPr lang="en-US" sz="4000" i="1">
                        <a:latin typeface="Cambria Math" panose="02040503050406030204" pitchFamily="18" charset="0"/>
                      </a:rPr>
                      <m:t>, </m:t>
                    </m:r>
                    <m:r>
                      <a:rPr lang="en-US" sz="4000" i="1">
                        <a:latin typeface="Cambria Math" panose="02040503050406030204" pitchFamily="18" charset="0"/>
                      </a:rPr>
                      <m:t>𝑦</m:t>
                    </m:r>
                    <m:r>
                      <a:rPr lang="en-US" sz="4000" i="1">
                        <a:latin typeface="Cambria Math" panose="02040503050406030204" pitchFamily="18" charset="0"/>
                      </a:rPr>
                      <m:t>, </m:t>
                    </m:r>
                    <m:r>
                      <a:rPr lang="en-US" sz="4000" i="1">
                        <a:latin typeface="Cambria Math" panose="02040503050406030204" pitchFamily="18" charset="0"/>
                        <a:ea typeface="Cambria Math" panose="02040503050406030204" pitchFamily="18" charset="0"/>
                      </a:rPr>
                      <m:t>𝜓</m:t>
                    </m:r>
                    <m:r>
                      <a:rPr lang="en-US" sz="4000" i="1">
                        <a:latin typeface="Cambria Math" panose="02040503050406030204" pitchFamily="18" charset="0"/>
                        <a:ea typeface="Cambria Math" panose="02040503050406030204" pitchFamily="18" charset="0"/>
                      </a:rPr>
                      <m:t>)</m:t>
                    </m:r>
                  </m:oMath>
                </a14:m>
                <a:r>
                  <a:rPr lang="en-US" sz="4000" dirty="0">
                    <a:latin typeface="Oswald" panose="020F0502020204030204" pitchFamily="2" charset="0"/>
                  </a:rPr>
                  <a:t> because the other DOFs will never be used because AMR moves at 2d plane.</a:t>
                </a:r>
              </a:p>
            </p:txBody>
          </p:sp>
        </mc:Choice>
        <mc:Fallback xmlns="">
          <p:sp>
            <p:nvSpPr>
              <p:cNvPr id="8" name="TextBox 7">
                <a:extLst>
                  <a:ext uri="{FF2B5EF4-FFF2-40B4-BE49-F238E27FC236}">
                    <a16:creationId xmlns:a16="http://schemas.microsoft.com/office/drawing/2014/main" id="{5696D9DD-16C4-262A-47DB-D8B45D3DED4A}"/>
                  </a:ext>
                </a:extLst>
              </p:cNvPr>
              <p:cNvSpPr txBox="1">
                <a:spLocks noRot="1" noChangeAspect="1" noMove="1" noResize="1" noEditPoints="1" noAdjustHandles="1" noChangeArrowheads="1" noChangeShapeType="1" noTextEdit="1"/>
              </p:cNvSpPr>
              <p:nvPr/>
            </p:nvSpPr>
            <p:spPr>
              <a:xfrm>
                <a:off x="3720696" y="486370"/>
                <a:ext cx="10896600" cy="1938992"/>
              </a:xfrm>
              <a:prstGeom prst="rect">
                <a:avLst/>
              </a:prstGeom>
              <a:blipFill>
                <a:blip r:embed="rId7"/>
                <a:stretch>
                  <a:fillRect l="-1957" t="-5660" r="-1846" b="-12579"/>
                </a:stretch>
              </a:blipFill>
            </p:spPr>
            <p:txBody>
              <a:bodyPr/>
              <a:lstStyle/>
              <a:p>
                <a:r>
                  <a:rPr lang="en-US">
                    <a:noFill/>
                  </a:rPr>
                  <a:t> </a:t>
                </a:r>
              </a:p>
            </p:txBody>
          </p:sp>
        </mc:Fallback>
      </mc:AlternateContent>
    </p:spTree>
    <p:extLst>
      <p:ext uri="{BB962C8B-B14F-4D97-AF65-F5344CB8AC3E}">
        <p14:creationId xmlns:p14="http://schemas.microsoft.com/office/powerpoint/2010/main" val="3065877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x and y&#10;&#10;Description automatically generated">
            <a:extLst>
              <a:ext uri="{FF2B5EF4-FFF2-40B4-BE49-F238E27FC236}">
                <a16:creationId xmlns:a16="http://schemas.microsoft.com/office/drawing/2014/main" id="{7D254526-65C3-50CC-5658-88ECC6D4640C}"/>
              </a:ext>
            </a:extLst>
          </p:cNvPr>
          <p:cNvPicPr>
            <a:picLocks noChangeAspect="1"/>
          </p:cNvPicPr>
          <p:nvPr/>
        </p:nvPicPr>
        <p:blipFill rotWithShape="1">
          <a:blip r:embed="rId2">
            <a:extLst>
              <a:ext uri="{28A0092B-C50C-407E-A947-70E740481C1C}">
                <a14:useLocalDpi xmlns:a14="http://schemas.microsoft.com/office/drawing/2010/main" val="0"/>
              </a:ext>
            </a:extLst>
          </a:blip>
          <a:srcRect l="7359" t="9092" r="7792" b="13915"/>
          <a:stretch/>
        </p:blipFill>
        <p:spPr>
          <a:xfrm>
            <a:off x="1219200" y="1571030"/>
            <a:ext cx="14935200" cy="8229600"/>
          </a:xfrm>
          <a:prstGeom prst="rect">
            <a:avLst/>
          </a:prstGeom>
        </p:spPr>
      </p:pic>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D51171E2-43E6-9457-F2B8-E25DEBD69EDE}"/>
                  </a:ext>
                </a:extLst>
              </p:cNvPr>
              <p:cNvGraphicFramePr>
                <a:graphicFrameLocks noChangeAspect="1"/>
              </p:cNvGraphicFramePr>
              <p:nvPr>
                <p:extLst>
                  <p:ext uri="{D42A27DB-BD31-4B8C-83A1-F6EECF244321}">
                    <p14:modId xmlns:p14="http://schemas.microsoft.com/office/powerpoint/2010/main" val="2524063831"/>
                  </p:ext>
                </p:extLst>
              </p:nvPr>
            </p:nvGraphicFramePr>
            <p:xfrm rot="20016071">
              <a:off x="6703751" y="4997121"/>
              <a:ext cx="1524001" cy="1377418"/>
            </p:xfrm>
            <a:graphic>
              <a:graphicData uri="http://schemas.microsoft.com/office/drawing/2017/model3d">
                <am3d:model3d r:embed="rId3">
                  <am3d:spPr>
                    <a:xfrm rot="20016071">
                      <a:off x="0" y="0"/>
                      <a:ext cx="1524001" cy="1377418"/>
                    </a:xfrm>
                    <a:prstGeom prst="rect">
                      <a:avLst/>
                    </a:prstGeom>
                  </am3d:spPr>
                  <am3d:camera>
                    <am3d:pos x="0" y="0" z="74715991"/>
                    <am3d:up dx="0" dy="36000000" dz="0"/>
                    <am3d:lookAt x="0" y="0" z="0"/>
                    <am3d:perspective fov="2700000"/>
                  </am3d:camera>
                  <am3d:trans>
                    <am3d:meterPerModelUnit n="78705753" d="1000000"/>
                    <am3d:preTrans dx="12537" dy="-15499252" dz="-72242"/>
                    <am3d:scale>
                      <am3d:sx n="1000000" d="1000000"/>
                      <am3d:sy n="1000000" d="1000000"/>
                      <am3d:sz n="1000000" d="1000000"/>
                    </am3d:scale>
                    <am3d:rot ax="5400000"/>
                    <am3d:postTrans dx="0" dy="0" dz="0"/>
                  </am3d:trans>
                  <am3d:raster rName="Office3DRenderer" rVer="16.0.8326">
                    <am3d:blip r:embed="rId4"/>
                  </am3d:raster>
                  <am3d:objViewport viewportSz="22693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D51171E2-43E6-9457-F2B8-E25DEBD69EDE}"/>
                  </a:ext>
                </a:extLst>
              </p:cNvPr>
              <p:cNvPicPr>
                <a:picLocks noGrp="1" noRot="1" noChangeAspect="1" noMove="1" noResize="1" noEditPoints="1" noAdjustHandles="1" noChangeArrowheads="1" noChangeShapeType="1" noCrop="1"/>
              </p:cNvPicPr>
              <p:nvPr/>
            </p:nvPicPr>
            <p:blipFill>
              <a:blip r:embed="rId4"/>
              <a:stretch>
                <a:fillRect/>
              </a:stretch>
            </p:blipFill>
            <p:spPr>
              <a:xfrm rot="20016071">
                <a:off x="6703751" y="4997121"/>
                <a:ext cx="1524001" cy="1377418"/>
              </a:xfrm>
              <a:prstGeom prst="rect">
                <a:avLst/>
              </a:prstGeom>
            </p:spPr>
          </p:pic>
        </mc:Fallback>
      </mc:AlternateContent>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96D9DD-16C4-262A-47DB-D8B45D3DED4A}"/>
                  </a:ext>
                </a:extLst>
              </p:cNvPr>
              <p:cNvSpPr txBox="1"/>
              <p:nvPr/>
            </p:nvSpPr>
            <p:spPr>
              <a:xfrm>
                <a:off x="2698548" y="540077"/>
                <a:ext cx="11976504" cy="707886"/>
              </a:xfrm>
              <a:prstGeom prst="rect">
                <a:avLst/>
              </a:prstGeom>
              <a:noFill/>
            </p:spPr>
            <p:txBody>
              <a:bodyPr wrap="square" rtlCol="0">
                <a:spAutoFit/>
              </a:bodyPr>
              <a:lstStyle/>
              <a:p>
                <a:r>
                  <a:rPr lang="en-US" sz="4000" dirty="0">
                    <a:latin typeface="Oswald" panose="020F0502020204030204" pitchFamily="2" charset="0"/>
                  </a:rPr>
                  <a:t>If AMR moved as it seen. Its pose would be (4, 5, </a:t>
                </a:r>
                <a14:m>
                  <m:oMath xmlns:m="http://schemas.openxmlformats.org/officeDocument/2006/math">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45</m:t>
                        </m:r>
                      </m:e>
                      <m:sup>
                        <m:r>
                          <a:rPr lang="en-US" sz="4000" b="0" i="1" smtClean="0">
                            <a:latin typeface="Cambria Math" panose="02040503050406030204" pitchFamily="18" charset="0"/>
                          </a:rPr>
                          <m:t>𝑜</m:t>
                        </m:r>
                      </m:sup>
                    </m:sSup>
                  </m:oMath>
                </a14:m>
                <a:r>
                  <a:rPr lang="en-US" sz="4000" dirty="0">
                    <a:latin typeface="Oswald" panose="020F0502020204030204" pitchFamily="2" charset="0"/>
                  </a:rPr>
                  <a:t>)</a:t>
                </a:r>
              </a:p>
            </p:txBody>
          </p:sp>
        </mc:Choice>
        <mc:Fallback xmlns="">
          <p:sp>
            <p:nvSpPr>
              <p:cNvPr id="8" name="TextBox 7">
                <a:extLst>
                  <a:ext uri="{FF2B5EF4-FFF2-40B4-BE49-F238E27FC236}">
                    <a16:creationId xmlns:a16="http://schemas.microsoft.com/office/drawing/2014/main" id="{5696D9DD-16C4-262A-47DB-D8B45D3DED4A}"/>
                  </a:ext>
                </a:extLst>
              </p:cNvPr>
              <p:cNvSpPr txBox="1">
                <a:spLocks noRot="1" noChangeAspect="1" noMove="1" noResize="1" noEditPoints="1" noAdjustHandles="1" noChangeArrowheads="1" noChangeShapeType="1" noTextEdit="1"/>
              </p:cNvSpPr>
              <p:nvPr/>
            </p:nvSpPr>
            <p:spPr>
              <a:xfrm>
                <a:off x="2698548" y="540077"/>
                <a:ext cx="11976504" cy="707886"/>
              </a:xfrm>
              <a:prstGeom prst="rect">
                <a:avLst/>
              </a:prstGeom>
              <a:blipFill>
                <a:blip r:embed="rId7"/>
                <a:stretch>
                  <a:fillRect l="-1833" t="-15517" b="-36207"/>
                </a:stretch>
              </a:blipFill>
            </p:spPr>
            <p:txBody>
              <a:bodyPr/>
              <a:lstStyle/>
              <a:p>
                <a:r>
                  <a:rPr lang="en-US">
                    <a:noFill/>
                  </a:rPr>
                  <a:t> </a:t>
                </a:r>
              </a:p>
            </p:txBody>
          </p:sp>
        </mc:Fallback>
      </mc:AlternateContent>
    </p:spTree>
    <p:extLst>
      <p:ext uri="{BB962C8B-B14F-4D97-AF65-F5344CB8AC3E}">
        <p14:creationId xmlns:p14="http://schemas.microsoft.com/office/powerpoint/2010/main" val="186722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x and y&#10;&#10;Description automatically generated">
            <a:extLst>
              <a:ext uri="{FF2B5EF4-FFF2-40B4-BE49-F238E27FC236}">
                <a16:creationId xmlns:a16="http://schemas.microsoft.com/office/drawing/2014/main" id="{7D254526-65C3-50CC-5658-88ECC6D4640C}"/>
              </a:ext>
            </a:extLst>
          </p:cNvPr>
          <p:cNvPicPr>
            <a:picLocks noChangeAspect="1"/>
          </p:cNvPicPr>
          <p:nvPr/>
        </p:nvPicPr>
        <p:blipFill rotWithShape="1">
          <a:blip r:embed="rId2">
            <a:extLst>
              <a:ext uri="{28A0092B-C50C-407E-A947-70E740481C1C}">
                <a14:useLocalDpi xmlns:a14="http://schemas.microsoft.com/office/drawing/2010/main" val="0"/>
              </a:ext>
            </a:extLst>
          </a:blip>
          <a:srcRect l="7359" t="9092" r="7792" b="13915"/>
          <a:stretch/>
        </p:blipFill>
        <p:spPr>
          <a:xfrm>
            <a:off x="1219200" y="1571030"/>
            <a:ext cx="14935200" cy="8229600"/>
          </a:xfrm>
          <a:prstGeom prst="rect">
            <a:avLst/>
          </a:prstGeom>
        </p:spPr>
      </p:pic>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D51171E2-43E6-9457-F2B8-E25DEBD69EDE}"/>
                  </a:ext>
                </a:extLst>
              </p:cNvPr>
              <p:cNvGraphicFramePr>
                <a:graphicFrameLocks noChangeAspect="1"/>
              </p:cNvGraphicFramePr>
              <p:nvPr/>
            </p:nvGraphicFramePr>
            <p:xfrm rot="20016071">
              <a:off x="6703751" y="4997121"/>
              <a:ext cx="1524001" cy="1377418"/>
            </p:xfrm>
            <a:graphic>
              <a:graphicData uri="http://schemas.microsoft.com/office/drawing/2017/model3d">
                <am3d:model3d r:embed="rId3">
                  <am3d:spPr>
                    <a:xfrm rot="20016071">
                      <a:off x="0" y="0"/>
                      <a:ext cx="1524001" cy="1377418"/>
                    </a:xfrm>
                    <a:prstGeom prst="rect">
                      <a:avLst/>
                    </a:prstGeom>
                  </am3d:spPr>
                  <am3d:camera>
                    <am3d:pos x="0" y="0" z="74715991"/>
                    <am3d:up dx="0" dy="36000000" dz="0"/>
                    <am3d:lookAt x="0" y="0" z="0"/>
                    <am3d:perspective fov="2700000"/>
                  </am3d:camera>
                  <am3d:trans>
                    <am3d:meterPerModelUnit n="78705753" d="1000000"/>
                    <am3d:preTrans dx="12537" dy="-15499252" dz="-72242"/>
                    <am3d:scale>
                      <am3d:sx n="1000000" d="1000000"/>
                      <am3d:sy n="1000000" d="1000000"/>
                      <am3d:sz n="1000000" d="1000000"/>
                    </am3d:scale>
                    <am3d:rot ax="5400000"/>
                    <am3d:postTrans dx="0" dy="0" dz="0"/>
                  </am3d:trans>
                  <am3d:raster rName="Office3DRenderer" rVer="16.0.8326">
                    <am3d:blip r:embed="rId4"/>
                  </am3d:raster>
                  <am3d:objViewport viewportSz="22693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D51171E2-43E6-9457-F2B8-E25DEBD69EDE}"/>
                  </a:ext>
                </a:extLst>
              </p:cNvPr>
              <p:cNvPicPr>
                <a:picLocks noGrp="1" noRot="1" noChangeAspect="1" noMove="1" noResize="1" noEditPoints="1" noAdjustHandles="1" noChangeArrowheads="1" noChangeShapeType="1" noCrop="1"/>
              </p:cNvPicPr>
              <p:nvPr/>
            </p:nvPicPr>
            <p:blipFill>
              <a:blip r:embed="rId4"/>
              <a:stretch>
                <a:fillRect/>
              </a:stretch>
            </p:blipFill>
            <p:spPr>
              <a:xfrm rot="20016071">
                <a:off x="6703751" y="4997121"/>
                <a:ext cx="1524001" cy="1377418"/>
              </a:xfrm>
              <a:prstGeom prst="rect">
                <a:avLst/>
              </a:prstGeom>
            </p:spPr>
          </p:pic>
        </mc:Fallback>
      </mc:AlternateContent>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p:sp>
        <p:nvSpPr>
          <p:cNvPr id="8" name="TextBox 7">
            <a:extLst>
              <a:ext uri="{FF2B5EF4-FFF2-40B4-BE49-F238E27FC236}">
                <a16:creationId xmlns:a16="http://schemas.microsoft.com/office/drawing/2014/main" id="{5696D9DD-16C4-262A-47DB-D8B45D3DED4A}"/>
              </a:ext>
            </a:extLst>
          </p:cNvPr>
          <p:cNvSpPr txBox="1"/>
          <p:nvPr/>
        </p:nvSpPr>
        <p:spPr>
          <a:xfrm>
            <a:off x="2698548" y="540077"/>
            <a:ext cx="11976504" cy="707886"/>
          </a:xfrm>
          <a:prstGeom prst="rect">
            <a:avLst/>
          </a:prstGeom>
          <a:noFill/>
        </p:spPr>
        <p:txBody>
          <a:bodyPr wrap="square" rtlCol="0">
            <a:spAutoFit/>
          </a:bodyPr>
          <a:lstStyle/>
          <a:p>
            <a:r>
              <a:rPr lang="en-US" sz="4000" dirty="0">
                <a:latin typeface="Oswald" panose="020F0502020204030204" pitchFamily="2" charset="0"/>
              </a:rPr>
              <a:t>What if there is an obstacle front of AMR?</a:t>
            </a:r>
          </a:p>
        </p:txBody>
      </p:sp>
      <mc:AlternateContent xmlns:mc="http://schemas.openxmlformats.org/markup-compatibility/2006">
        <mc:Choice xmlns:am3d="http://schemas.microsoft.com/office/drawing/2017/model3d" Requires="am3d">
          <p:graphicFrame>
            <p:nvGraphicFramePr>
              <p:cNvPr id="2" name="3D Model 1" descr="Male Haakon 1">
                <a:extLst>
                  <a:ext uri="{FF2B5EF4-FFF2-40B4-BE49-F238E27FC236}">
                    <a16:creationId xmlns:a16="http://schemas.microsoft.com/office/drawing/2014/main" id="{443B6B99-25C3-0B75-9AF0-293067ED29C2}"/>
                  </a:ext>
                </a:extLst>
              </p:cNvPr>
              <p:cNvGraphicFramePr>
                <a:graphicFrameLocks noChangeAspect="1"/>
              </p:cNvGraphicFramePr>
              <p:nvPr>
                <p:extLst>
                  <p:ext uri="{D42A27DB-BD31-4B8C-83A1-F6EECF244321}">
                    <p14:modId xmlns:p14="http://schemas.microsoft.com/office/powerpoint/2010/main" val="3638807301"/>
                  </p:ext>
                </p:extLst>
              </p:nvPr>
            </p:nvGraphicFramePr>
            <p:xfrm>
              <a:off x="10134600" y="2691002"/>
              <a:ext cx="1615671" cy="2352643"/>
            </p:xfrm>
            <a:graphic>
              <a:graphicData uri="http://schemas.microsoft.com/office/drawing/2017/model3d">
                <am3d:model3d r:embed="rId6">
                  <am3d:spPr>
                    <a:xfrm>
                      <a:off x="0" y="0"/>
                      <a:ext cx="1615671" cy="2352643"/>
                    </a:xfrm>
                    <a:prstGeom prst="rect">
                      <a:avLst/>
                    </a:prstGeom>
                  </am3d:spPr>
                  <am3d:camera>
                    <am3d:pos x="0" y="0" z="52742249"/>
                    <am3d:up dx="0" dy="36000000" dz="0"/>
                    <am3d:lookAt x="0" y="0" z="0"/>
                    <am3d:perspective fov="2700000"/>
                  </am3d:camera>
                  <am3d:trans>
                    <am3d:meterPerModelUnit n="691452" d="1000000"/>
                    <am3d:preTrans dx="-210061" dy="-18232373" dz="-1107447"/>
                    <am3d:scale>
                      <am3d:sx n="1000000" d="1000000"/>
                      <am3d:sy n="1000000" d="1000000"/>
                      <am3d:sz n="1000000" d="1000000"/>
                    </am3d:scale>
                    <am3d:rot ax="3857756" ay="43888" az="91153"/>
                    <am3d:postTrans dx="0" dy="0" dz="0"/>
                  </am3d:trans>
                  <am3d:raster rName="Office3DRenderer" rVer="16.0.8326">
                    <am3d:blip r:embed="rId7"/>
                  </am3d:raster>
                  <am3d:objViewport viewportSz="39777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ale Haakon 1">
                <a:extLst>
                  <a:ext uri="{FF2B5EF4-FFF2-40B4-BE49-F238E27FC236}">
                    <a16:creationId xmlns:a16="http://schemas.microsoft.com/office/drawing/2014/main" id="{443B6B99-25C3-0B75-9AF0-293067ED29C2}"/>
                  </a:ext>
                </a:extLst>
              </p:cNvPr>
              <p:cNvPicPr>
                <a:picLocks noGrp="1" noRot="1" noChangeAspect="1" noMove="1" noResize="1" noEditPoints="1" noAdjustHandles="1" noChangeArrowheads="1" noChangeShapeType="1" noCrop="1"/>
              </p:cNvPicPr>
              <p:nvPr/>
            </p:nvPicPr>
            <p:blipFill>
              <a:blip r:embed="rId7"/>
              <a:stretch>
                <a:fillRect/>
              </a:stretch>
            </p:blipFill>
            <p:spPr>
              <a:xfrm>
                <a:off x="10134600" y="2691002"/>
                <a:ext cx="1615671" cy="2352643"/>
              </a:xfrm>
              <a:prstGeom prst="rect">
                <a:avLst/>
              </a:prstGeom>
            </p:spPr>
          </p:pic>
        </mc:Fallback>
      </mc:AlternateContent>
    </p:spTree>
    <p:extLst>
      <p:ext uri="{BB962C8B-B14F-4D97-AF65-F5344CB8AC3E}">
        <p14:creationId xmlns:p14="http://schemas.microsoft.com/office/powerpoint/2010/main" val="360660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x and y&#10;&#10;Description automatically generated">
            <a:extLst>
              <a:ext uri="{FF2B5EF4-FFF2-40B4-BE49-F238E27FC236}">
                <a16:creationId xmlns:a16="http://schemas.microsoft.com/office/drawing/2014/main" id="{7D254526-65C3-50CC-5658-88ECC6D4640C}"/>
              </a:ext>
            </a:extLst>
          </p:cNvPr>
          <p:cNvPicPr>
            <a:picLocks noChangeAspect="1"/>
          </p:cNvPicPr>
          <p:nvPr/>
        </p:nvPicPr>
        <p:blipFill rotWithShape="1">
          <a:blip r:embed="rId2">
            <a:extLst>
              <a:ext uri="{28A0092B-C50C-407E-A947-70E740481C1C}">
                <a14:useLocalDpi xmlns:a14="http://schemas.microsoft.com/office/drawing/2010/main" val="0"/>
              </a:ext>
            </a:extLst>
          </a:blip>
          <a:srcRect l="7359" t="9092" r="7792" b="13915"/>
          <a:stretch/>
        </p:blipFill>
        <p:spPr>
          <a:xfrm>
            <a:off x="1219200" y="1571030"/>
            <a:ext cx="14935200" cy="8229600"/>
          </a:xfrm>
          <a:prstGeom prst="rect">
            <a:avLst/>
          </a:prstGeom>
        </p:spPr>
      </p:pic>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D51171E2-43E6-9457-F2B8-E25DEBD69EDE}"/>
                  </a:ext>
                </a:extLst>
              </p:cNvPr>
              <p:cNvGraphicFramePr>
                <a:graphicFrameLocks noChangeAspect="1"/>
              </p:cNvGraphicFramePr>
              <p:nvPr/>
            </p:nvGraphicFramePr>
            <p:xfrm rot="20016071">
              <a:off x="6703751" y="4997121"/>
              <a:ext cx="1524001" cy="1377418"/>
            </p:xfrm>
            <a:graphic>
              <a:graphicData uri="http://schemas.microsoft.com/office/drawing/2017/model3d">
                <am3d:model3d r:embed="rId3">
                  <am3d:spPr>
                    <a:xfrm rot="20016071">
                      <a:off x="0" y="0"/>
                      <a:ext cx="1524001" cy="1377418"/>
                    </a:xfrm>
                    <a:prstGeom prst="rect">
                      <a:avLst/>
                    </a:prstGeom>
                  </am3d:spPr>
                  <am3d:camera>
                    <am3d:pos x="0" y="0" z="74715991"/>
                    <am3d:up dx="0" dy="36000000" dz="0"/>
                    <am3d:lookAt x="0" y="0" z="0"/>
                    <am3d:perspective fov="2700000"/>
                  </am3d:camera>
                  <am3d:trans>
                    <am3d:meterPerModelUnit n="78705753" d="1000000"/>
                    <am3d:preTrans dx="12537" dy="-15499252" dz="-72242"/>
                    <am3d:scale>
                      <am3d:sx n="1000000" d="1000000"/>
                      <am3d:sy n="1000000" d="1000000"/>
                      <am3d:sz n="1000000" d="1000000"/>
                    </am3d:scale>
                    <am3d:rot ax="5400000"/>
                    <am3d:postTrans dx="0" dy="0" dz="0"/>
                  </am3d:trans>
                  <am3d:raster rName="Office3DRenderer" rVer="16.0.8326">
                    <am3d:blip r:embed="rId4"/>
                  </am3d:raster>
                  <am3d:objViewport viewportSz="22693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D51171E2-43E6-9457-F2B8-E25DEBD69EDE}"/>
                  </a:ext>
                </a:extLst>
              </p:cNvPr>
              <p:cNvPicPr>
                <a:picLocks noGrp="1" noRot="1" noChangeAspect="1" noMove="1" noResize="1" noEditPoints="1" noAdjustHandles="1" noChangeArrowheads="1" noChangeShapeType="1" noCrop="1"/>
              </p:cNvPicPr>
              <p:nvPr/>
            </p:nvPicPr>
            <p:blipFill>
              <a:blip r:embed="rId4"/>
              <a:stretch>
                <a:fillRect/>
              </a:stretch>
            </p:blipFill>
            <p:spPr>
              <a:xfrm rot="20016071">
                <a:off x="6703751" y="4997121"/>
                <a:ext cx="1524001" cy="1377418"/>
              </a:xfrm>
              <a:prstGeom prst="rect">
                <a:avLst/>
              </a:prstGeom>
            </p:spPr>
          </p:pic>
        </mc:Fallback>
      </mc:AlternateContent>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p:sp>
        <p:nvSpPr>
          <p:cNvPr id="8" name="TextBox 7">
            <a:extLst>
              <a:ext uri="{FF2B5EF4-FFF2-40B4-BE49-F238E27FC236}">
                <a16:creationId xmlns:a16="http://schemas.microsoft.com/office/drawing/2014/main" id="{5696D9DD-16C4-262A-47DB-D8B45D3DED4A}"/>
              </a:ext>
            </a:extLst>
          </p:cNvPr>
          <p:cNvSpPr txBox="1"/>
          <p:nvPr/>
        </p:nvSpPr>
        <p:spPr>
          <a:xfrm>
            <a:off x="533400" y="449728"/>
            <a:ext cx="15437052" cy="1323439"/>
          </a:xfrm>
          <a:prstGeom prst="rect">
            <a:avLst/>
          </a:prstGeom>
          <a:noFill/>
        </p:spPr>
        <p:txBody>
          <a:bodyPr wrap="square" rtlCol="0">
            <a:spAutoFit/>
          </a:bodyPr>
          <a:lstStyle/>
          <a:p>
            <a:r>
              <a:rPr lang="en-US" sz="4000" dirty="0">
                <a:latin typeface="Oswald" panose="020F0502020204030204" pitchFamily="2" charset="0"/>
              </a:rPr>
              <a:t>So the translation form of obstacle would be the summation of translation form from origin to robot and from robot to obstacle </a:t>
            </a:r>
          </a:p>
        </p:txBody>
      </p:sp>
      <mc:AlternateContent xmlns:mc="http://schemas.openxmlformats.org/markup-compatibility/2006">
        <mc:Choice xmlns:am3d="http://schemas.microsoft.com/office/drawing/2017/model3d" Requires="am3d">
          <p:graphicFrame>
            <p:nvGraphicFramePr>
              <p:cNvPr id="2" name="3D Model 1" descr="Male Haakon 1">
                <a:extLst>
                  <a:ext uri="{FF2B5EF4-FFF2-40B4-BE49-F238E27FC236}">
                    <a16:creationId xmlns:a16="http://schemas.microsoft.com/office/drawing/2014/main" id="{443B6B99-25C3-0B75-9AF0-293067ED29C2}"/>
                  </a:ext>
                </a:extLst>
              </p:cNvPr>
              <p:cNvGraphicFramePr>
                <a:graphicFrameLocks noChangeAspect="1"/>
              </p:cNvGraphicFramePr>
              <p:nvPr/>
            </p:nvGraphicFramePr>
            <p:xfrm>
              <a:off x="10134600" y="2691002"/>
              <a:ext cx="1615671" cy="2352643"/>
            </p:xfrm>
            <a:graphic>
              <a:graphicData uri="http://schemas.microsoft.com/office/drawing/2017/model3d">
                <am3d:model3d r:embed="rId6">
                  <am3d:spPr>
                    <a:xfrm>
                      <a:off x="0" y="0"/>
                      <a:ext cx="1615671" cy="2352643"/>
                    </a:xfrm>
                    <a:prstGeom prst="rect">
                      <a:avLst/>
                    </a:prstGeom>
                  </am3d:spPr>
                  <am3d:camera>
                    <am3d:pos x="0" y="0" z="52742249"/>
                    <am3d:up dx="0" dy="36000000" dz="0"/>
                    <am3d:lookAt x="0" y="0" z="0"/>
                    <am3d:perspective fov="2700000"/>
                  </am3d:camera>
                  <am3d:trans>
                    <am3d:meterPerModelUnit n="691452" d="1000000"/>
                    <am3d:preTrans dx="-210061" dy="-18232373" dz="-1107447"/>
                    <am3d:scale>
                      <am3d:sx n="1000000" d="1000000"/>
                      <am3d:sy n="1000000" d="1000000"/>
                      <am3d:sz n="1000000" d="1000000"/>
                    </am3d:scale>
                    <am3d:rot ax="3857756" ay="43888" az="91153"/>
                    <am3d:postTrans dx="0" dy="0" dz="0"/>
                  </am3d:trans>
                  <am3d:raster rName="Office3DRenderer" rVer="16.0.8326">
                    <am3d:blip r:embed="rId7"/>
                  </am3d:raster>
                  <am3d:objViewport viewportSz="39777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ale Haakon 1">
                <a:extLst>
                  <a:ext uri="{FF2B5EF4-FFF2-40B4-BE49-F238E27FC236}">
                    <a16:creationId xmlns:a16="http://schemas.microsoft.com/office/drawing/2014/main" id="{443B6B99-25C3-0B75-9AF0-293067ED29C2}"/>
                  </a:ext>
                </a:extLst>
              </p:cNvPr>
              <p:cNvPicPr>
                <a:picLocks noGrp="1" noRot="1" noChangeAspect="1" noMove="1" noResize="1" noEditPoints="1" noAdjustHandles="1" noChangeArrowheads="1" noChangeShapeType="1" noCrop="1"/>
              </p:cNvPicPr>
              <p:nvPr/>
            </p:nvPicPr>
            <p:blipFill>
              <a:blip r:embed="rId7"/>
              <a:stretch>
                <a:fillRect/>
              </a:stretch>
            </p:blipFill>
            <p:spPr>
              <a:xfrm>
                <a:off x="10134600" y="2691002"/>
                <a:ext cx="1615671" cy="2352643"/>
              </a:xfrm>
              <a:prstGeom prst="rect">
                <a:avLst/>
              </a:prstGeom>
            </p:spPr>
          </p:pic>
        </mc:Fallback>
      </mc:AlternateContent>
    </p:spTree>
    <p:extLst>
      <p:ext uri="{BB962C8B-B14F-4D97-AF65-F5344CB8AC3E}">
        <p14:creationId xmlns:p14="http://schemas.microsoft.com/office/powerpoint/2010/main" val="2176419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x and y&#10;&#10;Description automatically generated">
            <a:extLst>
              <a:ext uri="{FF2B5EF4-FFF2-40B4-BE49-F238E27FC236}">
                <a16:creationId xmlns:a16="http://schemas.microsoft.com/office/drawing/2014/main" id="{7D254526-65C3-50CC-5658-88ECC6D4640C}"/>
              </a:ext>
            </a:extLst>
          </p:cNvPr>
          <p:cNvPicPr>
            <a:picLocks noChangeAspect="1"/>
          </p:cNvPicPr>
          <p:nvPr/>
        </p:nvPicPr>
        <p:blipFill rotWithShape="1">
          <a:blip r:embed="rId2">
            <a:extLst>
              <a:ext uri="{28A0092B-C50C-407E-A947-70E740481C1C}">
                <a14:useLocalDpi xmlns:a14="http://schemas.microsoft.com/office/drawing/2010/main" val="0"/>
              </a:ext>
            </a:extLst>
          </a:blip>
          <a:srcRect l="7359" t="9092" r="7792" b="13915"/>
          <a:stretch/>
        </p:blipFill>
        <p:spPr>
          <a:xfrm>
            <a:off x="1219200" y="1571030"/>
            <a:ext cx="14935200" cy="8229600"/>
          </a:xfrm>
          <a:prstGeom prst="rect">
            <a:avLst/>
          </a:prstGeom>
        </p:spPr>
      </p:pic>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D51171E2-43E6-9457-F2B8-E25DEBD69EDE}"/>
                  </a:ext>
                </a:extLst>
              </p:cNvPr>
              <p:cNvGraphicFramePr>
                <a:graphicFrameLocks noChangeAspect="1"/>
              </p:cNvGraphicFramePr>
              <p:nvPr/>
            </p:nvGraphicFramePr>
            <p:xfrm rot="20016071">
              <a:off x="6703751" y="4997121"/>
              <a:ext cx="1524001" cy="1377418"/>
            </p:xfrm>
            <a:graphic>
              <a:graphicData uri="http://schemas.microsoft.com/office/drawing/2017/model3d">
                <am3d:model3d r:embed="rId3">
                  <am3d:spPr>
                    <a:xfrm rot="20016071">
                      <a:off x="0" y="0"/>
                      <a:ext cx="1524001" cy="1377418"/>
                    </a:xfrm>
                    <a:prstGeom prst="rect">
                      <a:avLst/>
                    </a:prstGeom>
                  </am3d:spPr>
                  <am3d:camera>
                    <am3d:pos x="0" y="0" z="74715991"/>
                    <am3d:up dx="0" dy="36000000" dz="0"/>
                    <am3d:lookAt x="0" y="0" z="0"/>
                    <am3d:perspective fov="2700000"/>
                  </am3d:camera>
                  <am3d:trans>
                    <am3d:meterPerModelUnit n="78705753" d="1000000"/>
                    <am3d:preTrans dx="12537" dy="-15499252" dz="-72242"/>
                    <am3d:scale>
                      <am3d:sx n="1000000" d="1000000"/>
                      <am3d:sy n="1000000" d="1000000"/>
                      <am3d:sz n="1000000" d="1000000"/>
                    </am3d:scale>
                    <am3d:rot ax="5400000"/>
                    <am3d:postTrans dx="0" dy="0" dz="0"/>
                  </am3d:trans>
                  <am3d:raster rName="Office3DRenderer" rVer="16.0.8326">
                    <am3d:blip r:embed="rId4"/>
                  </am3d:raster>
                  <am3d:objViewport viewportSz="22693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D51171E2-43E6-9457-F2B8-E25DEBD69EDE}"/>
                  </a:ext>
                </a:extLst>
              </p:cNvPr>
              <p:cNvPicPr>
                <a:picLocks noGrp="1" noRot="1" noChangeAspect="1" noMove="1" noResize="1" noEditPoints="1" noAdjustHandles="1" noChangeArrowheads="1" noChangeShapeType="1" noCrop="1"/>
              </p:cNvPicPr>
              <p:nvPr/>
            </p:nvPicPr>
            <p:blipFill>
              <a:blip r:embed="rId4"/>
              <a:stretch>
                <a:fillRect/>
              </a:stretch>
            </p:blipFill>
            <p:spPr>
              <a:xfrm rot="20016071">
                <a:off x="6703751" y="4997121"/>
                <a:ext cx="1524001" cy="1377418"/>
              </a:xfrm>
              <a:prstGeom prst="rect">
                <a:avLst/>
              </a:prstGeom>
            </p:spPr>
          </p:pic>
        </mc:Fallback>
      </mc:AlternateContent>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96D9DD-16C4-262A-47DB-D8B45D3DED4A}"/>
                  </a:ext>
                </a:extLst>
              </p:cNvPr>
              <p:cNvSpPr txBox="1"/>
              <p:nvPr/>
            </p:nvSpPr>
            <p:spPr>
              <a:xfrm>
                <a:off x="545477" y="632030"/>
                <a:ext cx="15818052" cy="7580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𝑇</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𝐹</m:t>
                          </m:r>
                        </m:e>
                        <m:sub>
                          <m:r>
                            <a:rPr lang="en-US" sz="4000" b="0" i="1" smtClean="0">
                              <a:latin typeface="Cambria Math" panose="02040503050406030204" pitchFamily="18" charset="0"/>
                            </a:rPr>
                            <m:t>𝑜𝑏𝑠𝑡𝑎𝑐𝑙𝑒𝑇𝑜𝑂𝑟𝑖𝑔𝑖𝑛</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𝑟𝑜𝑏𝑜𝑡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𝑟𝑜𝑏𝑜𝑡𝑇𝑜𝑂𝑏𝑠𝑡𝑎𝑐𝑙𝑒</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𝑟𝑜𝑏𝑜𝑡</m:t>
                          </m:r>
                        </m:sub>
                      </m:sSub>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b="0" i="1" smtClean="0">
                              <a:latin typeface="Cambria Math" panose="02040503050406030204" pitchFamily="18" charset="0"/>
                            </a:rPr>
                            <m:t>𝑦</m:t>
                          </m:r>
                        </m:e>
                        <m:sub>
                          <m:r>
                            <a:rPr lang="en-US" sz="4000" i="1">
                              <a:latin typeface="Cambria Math" panose="02040503050406030204" pitchFamily="18" charset="0"/>
                            </a:rPr>
                            <m:t>𝑟𝑜𝑏𝑜𝑡𝑇𝑜𝑂𝑏𝑠𝑡𝑎𝑐𝑙𝑒</m:t>
                          </m:r>
                        </m:sub>
                      </m:sSub>
                      <m:r>
                        <a:rPr lang="en-US" sz="4000" b="0" i="1" smtClean="0">
                          <a:latin typeface="Cambria Math" panose="02040503050406030204" pitchFamily="18" charset="0"/>
                        </a:rPr>
                        <m:t>)</m:t>
                      </m:r>
                    </m:oMath>
                  </m:oMathPara>
                </a14:m>
                <a:endParaRPr lang="en-US" sz="4000" dirty="0">
                  <a:latin typeface="Oswald" panose="020F0502020204030204" pitchFamily="2" charset="0"/>
                </a:endParaRPr>
              </a:p>
            </p:txBody>
          </p:sp>
        </mc:Choice>
        <mc:Fallback xmlns="">
          <p:sp>
            <p:nvSpPr>
              <p:cNvPr id="8" name="TextBox 7">
                <a:extLst>
                  <a:ext uri="{FF2B5EF4-FFF2-40B4-BE49-F238E27FC236}">
                    <a16:creationId xmlns:a16="http://schemas.microsoft.com/office/drawing/2014/main" id="{5696D9DD-16C4-262A-47DB-D8B45D3DED4A}"/>
                  </a:ext>
                </a:extLst>
              </p:cNvPr>
              <p:cNvSpPr txBox="1">
                <a:spLocks noRot="1" noChangeAspect="1" noMove="1" noResize="1" noEditPoints="1" noAdjustHandles="1" noChangeArrowheads="1" noChangeShapeType="1" noTextEdit="1"/>
              </p:cNvSpPr>
              <p:nvPr/>
            </p:nvSpPr>
            <p:spPr>
              <a:xfrm>
                <a:off x="545477" y="632030"/>
                <a:ext cx="15818052" cy="75802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m3d="http://schemas.microsoft.com/office/drawing/2017/model3d" Requires="am3d">
          <p:graphicFrame>
            <p:nvGraphicFramePr>
              <p:cNvPr id="2" name="3D Model 1" descr="Male Haakon 1">
                <a:extLst>
                  <a:ext uri="{FF2B5EF4-FFF2-40B4-BE49-F238E27FC236}">
                    <a16:creationId xmlns:a16="http://schemas.microsoft.com/office/drawing/2014/main" id="{443B6B99-25C3-0B75-9AF0-293067ED29C2}"/>
                  </a:ext>
                </a:extLst>
              </p:cNvPr>
              <p:cNvGraphicFramePr>
                <a:graphicFrameLocks noChangeAspect="1"/>
              </p:cNvGraphicFramePr>
              <p:nvPr/>
            </p:nvGraphicFramePr>
            <p:xfrm>
              <a:off x="10134600" y="2691002"/>
              <a:ext cx="1615671" cy="2352643"/>
            </p:xfrm>
            <a:graphic>
              <a:graphicData uri="http://schemas.microsoft.com/office/drawing/2017/model3d">
                <am3d:model3d r:embed="rId8">
                  <am3d:spPr>
                    <a:xfrm>
                      <a:off x="0" y="0"/>
                      <a:ext cx="1615671" cy="2352643"/>
                    </a:xfrm>
                    <a:prstGeom prst="rect">
                      <a:avLst/>
                    </a:prstGeom>
                  </am3d:spPr>
                  <am3d:camera>
                    <am3d:pos x="0" y="0" z="52742249"/>
                    <am3d:up dx="0" dy="36000000" dz="0"/>
                    <am3d:lookAt x="0" y="0" z="0"/>
                    <am3d:perspective fov="2700000"/>
                  </am3d:camera>
                  <am3d:trans>
                    <am3d:meterPerModelUnit n="691452" d="1000000"/>
                    <am3d:preTrans dx="-210061" dy="-18232373" dz="-1107447"/>
                    <am3d:scale>
                      <am3d:sx n="1000000" d="1000000"/>
                      <am3d:sy n="1000000" d="1000000"/>
                      <am3d:sz n="1000000" d="1000000"/>
                    </am3d:scale>
                    <am3d:rot ax="3857756" ay="43888" az="91153"/>
                    <am3d:postTrans dx="0" dy="0" dz="0"/>
                  </am3d:trans>
                  <am3d:raster rName="Office3DRenderer" rVer="16.0.8326">
                    <am3d:blip r:embed="rId9"/>
                  </am3d:raster>
                  <am3d:objViewport viewportSz="39777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ale Haakon 1">
                <a:extLst>
                  <a:ext uri="{FF2B5EF4-FFF2-40B4-BE49-F238E27FC236}">
                    <a16:creationId xmlns:a16="http://schemas.microsoft.com/office/drawing/2014/main" id="{443B6B99-25C3-0B75-9AF0-293067ED29C2}"/>
                  </a:ext>
                </a:extLst>
              </p:cNvPr>
              <p:cNvPicPr>
                <a:picLocks noGrp="1" noRot="1" noChangeAspect="1" noMove="1" noResize="1" noEditPoints="1" noAdjustHandles="1" noChangeArrowheads="1" noChangeShapeType="1" noCrop="1"/>
              </p:cNvPicPr>
              <p:nvPr/>
            </p:nvPicPr>
            <p:blipFill>
              <a:blip r:embed="rId9"/>
              <a:stretch>
                <a:fillRect/>
              </a:stretch>
            </p:blipFill>
            <p:spPr>
              <a:xfrm>
                <a:off x="10134600" y="2691002"/>
                <a:ext cx="1615671" cy="2352643"/>
              </a:xfrm>
              <a:prstGeom prst="rect">
                <a:avLst/>
              </a:prstGeom>
            </p:spPr>
          </p:pic>
        </mc:Fallback>
      </mc:AlternateContent>
    </p:spTree>
    <p:extLst>
      <p:ext uri="{BB962C8B-B14F-4D97-AF65-F5344CB8AC3E}">
        <p14:creationId xmlns:p14="http://schemas.microsoft.com/office/powerpoint/2010/main" val="1966237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x and y&#10;&#10;Description automatically generated">
            <a:extLst>
              <a:ext uri="{FF2B5EF4-FFF2-40B4-BE49-F238E27FC236}">
                <a16:creationId xmlns:a16="http://schemas.microsoft.com/office/drawing/2014/main" id="{7D254526-65C3-50CC-5658-88ECC6D4640C}"/>
              </a:ext>
            </a:extLst>
          </p:cNvPr>
          <p:cNvPicPr>
            <a:picLocks noChangeAspect="1"/>
          </p:cNvPicPr>
          <p:nvPr/>
        </p:nvPicPr>
        <p:blipFill rotWithShape="1">
          <a:blip r:embed="rId2">
            <a:extLst>
              <a:ext uri="{28A0092B-C50C-407E-A947-70E740481C1C}">
                <a14:useLocalDpi xmlns:a14="http://schemas.microsoft.com/office/drawing/2010/main" val="0"/>
              </a:ext>
            </a:extLst>
          </a:blip>
          <a:srcRect l="7359" t="9092" r="7792" b="13915"/>
          <a:stretch/>
        </p:blipFill>
        <p:spPr>
          <a:xfrm>
            <a:off x="1219200" y="1571030"/>
            <a:ext cx="14935200" cy="8229600"/>
          </a:xfrm>
          <a:prstGeom prst="rect">
            <a:avLst/>
          </a:prstGeom>
        </p:spPr>
      </p:pic>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D51171E2-43E6-9457-F2B8-E25DEBD69EDE}"/>
                  </a:ext>
                </a:extLst>
              </p:cNvPr>
              <p:cNvGraphicFramePr>
                <a:graphicFrameLocks noChangeAspect="1"/>
              </p:cNvGraphicFramePr>
              <p:nvPr/>
            </p:nvGraphicFramePr>
            <p:xfrm rot="20016071">
              <a:off x="6703751" y="4997121"/>
              <a:ext cx="1524001" cy="1377418"/>
            </p:xfrm>
            <a:graphic>
              <a:graphicData uri="http://schemas.microsoft.com/office/drawing/2017/model3d">
                <am3d:model3d r:embed="rId3">
                  <am3d:spPr>
                    <a:xfrm rot="20016071">
                      <a:off x="0" y="0"/>
                      <a:ext cx="1524001" cy="1377418"/>
                    </a:xfrm>
                    <a:prstGeom prst="rect">
                      <a:avLst/>
                    </a:prstGeom>
                  </am3d:spPr>
                  <am3d:camera>
                    <am3d:pos x="0" y="0" z="74715991"/>
                    <am3d:up dx="0" dy="36000000" dz="0"/>
                    <am3d:lookAt x="0" y="0" z="0"/>
                    <am3d:perspective fov="2700000"/>
                  </am3d:camera>
                  <am3d:trans>
                    <am3d:meterPerModelUnit n="78705753" d="1000000"/>
                    <am3d:preTrans dx="12537" dy="-15499252" dz="-72242"/>
                    <am3d:scale>
                      <am3d:sx n="1000000" d="1000000"/>
                      <am3d:sy n="1000000" d="1000000"/>
                      <am3d:sz n="1000000" d="1000000"/>
                    </am3d:scale>
                    <am3d:rot ax="5400000"/>
                    <am3d:postTrans dx="0" dy="0" dz="0"/>
                  </am3d:trans>
                  <am3d:raster rName="Office3DRenderer" rVer="16.0.8326">
                    <am3d:blip r:embed="rId4"/>
                  </am3d:raster>
                  <am3d:objViewport viewportSz="22693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D51171E2-43E6-9457-F2B8-E25DEBD69EDE}"/>
                  </a:ext>
                </a:extLst>
              </p:cNvPr>
              <p:cNvPicPr>
                <a:picLocks noGrp="1" noRot="1" noChangeAspect="1" noMove="1" noResize="1" noEditPoints="1" noAdjustHandles="1" noChangeArrowheads="1" noChangeShapeType="1" noCrop="1"/>
              </p:cNvPicPr>
              <p:nvPr/>
            </p:nvPicPr>
            <p:blipFill>
              <a:blip r:embed="rId4"/>
              <a:stretch>
                <a:fillRect/>
              </a:stretch>
            </p:blipFill>
            <p:spPr>
              <a:xfrm rot="20016071">
                <a:off x="6703751" y="4997121"/>
                <a:ext cx="1524001" cy="1377418"/>
              </a:xfrm>
              <a:prstGeom prst="rect">
                <a:avLst/>
              </a:prstGeom>
            </p:spPr>
          </p:pic>
        </mc:Fallback>
      </mc:AlternateContent>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96D9DD-16C4-262A-47DB-D8B45D3DED4A}"/>
                  </a:ext>
                </a:extLst>
              </p:cNvPr>
              <p:cNvSpPr txBox="1"/>
              <p:nvPr/>
            </p:nvSpPr>
            <p:spPr>
              <a:xfrm>
                <a:off x="641148" y="632030"/>
                <a:ext cx="15818052" cy="2015488"/>
              </a:xfrm>
              <a:prstGeom prst="rect">
                <a:avLst/>
              </a:prstGeom>
              <a:noFill/>
            </p:spPr>
            <p:txBody>
              <a:bodyPr wrap="square" rtlCol="0">
                <a:spAutoFit/>
              </a:bodyPr>
              <a:lstStyle/>
              <a:p>
                <a:r>
                  <a:rPr lang="en-US" sz="4000" dirty="0">
                    <a:latin typeface="Oswald" panose="020F0502020204030204" pitchFamily="2" charset="0"/>
                  </a:rPr>
                  <a:t>If we move the robot, we send it matrix of speeds </a:t>
                </a:r>
                <a14:m>
                  <m:oMath xmlns:m="http://schemas.openxmlformats.org/officeDocument/2006/math">
                    <m:r>
                      <a:rPr lang="en-US" sz="4000" b="0" i="1" smtClean="0">
                        <a:latin typeface="Cambria Math" panose="02040503050406030204" pitchFamily="18" charset="0"/>
                      </a:rPr>
                      <m:t>(</m:t>
                    </m:r>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𝑥</m:t>
                        </m:r>
                      </m:e>
                    </m:acc>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𝑦</m:t>
                        </m:r>
                      </m:e>
                    </m:acc>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ea typeface="Cambria Math" panose="02040503050406030204" pitchFamily="18" charset="0"/>
                          </a:rPr>
                          <m:t>𝜓</m:t>
                        </m:r>
                      </m:e>
                    </m:acc>
                    <m:r>
                      <a:rPr lang="en-US" sz="4000" b="0" i="1" smtClean="0">
                        <a:latin typeface="Cambria Math" panose="02040503050406030204" pitchFamily="18" charset="0"/>
                      </a:rPr>
                      <m:t>)</m:t>
                    </m:r>
                  </m:oMath>
                </a14:m>
                <a:r>
                  <a:rPr lang="en-US" sz="4000" dirty="0">
                    <a:latin typeface="Oswald" panose="020F0502020204030204" pitchFamily="2" charset="0"/>
                  </a:rPr>
                  <a:t>: (7, 2, 90)</a:t>
                </a:r>
              </a:p>
              <a:p>
                <a:endParaRPr lang="en-US" sz="4000" dirty="0">
                  <a:latin typeface="Oswald" panose="020F0502020204030204" pitchFamily="2" charset="0"/>
                </a:endParaRPr>
              </a:p>
              <a:p>
                <a:r>
                  <a:rPr lang="en-US" sz="4000" dirty="0">
                    <a:latin typeface="Oswald" panose="020F0502020204030204" pitchFamily="2" charset="0"/>
                  </a:rPr>
                  <a:t> </a:t>
                </a:r>
              </a:p>
            </p:txBody>
          </p:sp>
        </mc:Choice>
        <mc:Fallback xmlns="">
          <p:sp>
            <p:nvSpPr>
              <p:cNvPr id="8" name="TextBox 7">
                <a:extLst>
                  <a:ext uri="{FF2B5EF4-FFF2-40B4-BE49-F238E27FC236}">
                    <a16:creationId xmlns:a16="http://schemas.microsoft.com/office/drawing/2014/main" id="{5696D9DD-16C4-262A-47DB-D8B45D3DED4A}"/>
                  </a:ext>
                </a:extLst>
              </p:cNvPr>
              <p:cNvSpPr txBox="1">
                <a:spLocks noRot="1" noChangeAspect="1" noMove="1" noResize="1" noEditPoints="1" noAdjustHandles="1" noChangeArrowheads="1" noChangeShapeType="1" noTextEdit="1"/>
              </p:cNvSpPr>
              <p:nvPr/>
            </p:nvSpPr>
            <p:spPr>
              <a:xfrm>
                <a:off x="641148" y="632030"/>
                <a:ext cx="15818052" cy="2015488"/>
              </a:xfrm>
              <a:prstGeom prst="rect">
                <a:avLst/>
              </a:prstGeom>
              <a:blipFill>
                <a:blip r:embed="rId7"/>
                <a:stretch>
                  <a:fillRect l="-1349" t="-3939"/>
                </a:stretch>
              </a:blipFill>
            </p:spPr>
            <p:txBody>
              <a:bodyPr/>
              <a:lstStyle/>
              <a:p>
                <a:r>
                  <a:rPr lang="en-US">
                    <a:noFill/>
                  </a:rPr>
                  <a:t> </a:t>
                </a:r>
              </a:p>
            </p:txBody>
          </p:sp>
        </mc:Fallback>
      </mc:AlternateContent>
    </p:spTree>
    <p:extLst>
      <p:ext uri="{BB962C8B-B14F-4D97-AF65-F5344CB8AC3E}">
        <p14:creationId xmlns:p14="http://schemas.microsoft.com/office/powerpoint/2010/main" val="98178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96D9DD-16C4-262A-47DB-D8B45D3DED4A}"/>
                  </a:ext>
                </a:extLst>
              </p:cNvPr>
              <p:cNvSpPr txBox="1"/>
              <p:nvPr/>
            </p:nvSpPr>
            <p:spPr>
              <a:xfrm>
                <a:off x="3711474" y="2899809"/>
                <a:ext cx="10865052" cy="5718489"/>
              </a:xfrm>
              <a:prstGeom prst="rect">
                <a:avLst/>
              </a:prstGeom>
              <a:noFill/>
            </p:spPr>
            <p:txBody>
              <a:bodyPr wrap="square" rtlCol="0">
                <a:spAutoFit/>
              </a:bodyPr>
              <a:lstStyle/>
              <a:p>
                <a:r>
                  <a:rPr lang="en-US" sz="4000" dirty="0">
                    <a:latin typeface="Oswald" panose="020F0502020204030204" pitchFamily="2" charset="0"/>
                  </a:rPr>
                  <a:t>How our speed matrix message would act (7, 2, 90): </a:t>
                </a:r>
              </a:p>
              <a:p>
                <a:r>
                  <a:rPr lang="en-US" sz="4000" dirty="0">
                    <a:latin typeface="Oswald" panose="020F0502020204030204" pitchFamily="2" charset="0"/>
                  </a:rPr>
                  <a:t>1. Convert linear velocity of x</a:t>
                </a:r>
              </a:p>
              <a:p>
                <a:r>
                  <a:rPr lang="en-US" sz="4000" dirty="0">
                    <a:latin typeface="Oswald" panose="020F0502020204030204" pitchFamily="2" charset="0"/>
                  </a:rPr>
                  <a:t> from m/s to m/min </a:t>
                </a:r>
                <a14:m>
                  <m:oMath xmlns:m="http://schemas.openxmlformats.org/officeDocument/2006/math">
                    <m:r>
                      <a:rPr lang="en-US" sz="4000" b="0" i="1" smtClean="0">
                        <a:latin typeface="Cambria Math" panose="02040503050406030204" pitchFamily="18" charset="0"/>
                      </a:rPr>
                      <m:t>𝑥</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f>
                          <m:fPr>
                            <m:type m:val="skw"/>
                            <m:ctrlPr>
                              <a:rPr lang="en-US" sz="4000" b="0" i="1" smtClean="0">
                                <a:latin typeface="Cambria Math" panose="02040503050406030204" pitchFamily="18" charset="0"/>
                              </a:rPr>
                            </m:ctrlPr>
                          </m:fPr>
                          <m:num>
                            <m:r>
                              <a:rPr lang="en-US" sz="4000" b="0" i="1" smtClean="0">
                                <a:latin typeface="Cambria Math" panose="02040503050406030204" pitchFamily="18" charset="0"/>
                              </a:rPr>
                              <m:t>𝑚</m:t>
                            </m:r>
                          </m:num>
                          <m:den>
                            <m:r>
                              <a:rPr lang="en-US" sz="4000" b="0" i="1" smtClean="0">
                                <a:latin typeface="Cambria Math" panose="02040503050406030204" pitchFamily="18" charset="0"/>
                              </a:rPr>
                              <m:t>𝑠</m:t>
                            </m:r>
                          </m:den>
                        </m:f>
                      </m:sub>
                    </m:sSub>
                    <m:r>
                      <a:rPr lang="en-US" sz="4000" b="0" i="1" smtClean="0">
                        <a:latin typeface="Cambria Math" panose="02040503050406030204" pitchFamily="18" charset="0"/>
                      </a:rPr>
                      <m:t>∗60</m:t>
                    </m:r>
                  </m:oMath>
                </a14:m>
                <a:endParaRPr lang="en-US" sz="4000" dirty="0">
                  <a:latin typeface="Oswald" panose="020F0502020204030204" pitchFamily="2" charset="0"/>
                </a:endParaRPr>
              </a:p>
              <a:p>
                <a:r>
                  <a:rPr lang="en-US" sz="4000" dirty="0">
                    <a:latin typeface="Oswald" panose="020F0502020204030204" pitchFamily="2" charset="0"/>
                  </a:rPr>
                  <a:t>2. Convert angular velocity of z</a:t>
                </a:r>
              </a:p>
              <a:p>
                <a:r>
                  <a:rPr lang="en-US" sz="4000" dirty="0">
                    <a:latin typeface="Oswald" panose="020F0502020204030204" pitchFamily="2" charset="0"/>
                  </a:rPr>
                  <a:t>from rad/s to rad/min</a:t>
                </a:r>
                <a14:m>
                  <m:oMath xmlns:m="http://schemas.openxmlformats.org/officeDocument/2006/math">
                    <m:r>
                      <a:rPr lang="en-US" sz="4000" i="1" smtClean="0">
                        <a:latin typeface="Cambria Math" panose="02040503050406030204" pitchFamily="18" charset="0"/>
                        <a:ea typeface="Cambria Math" panose="02040503050406030204" pitchFamily="18" charset="0"/>
                      </a:rPr>
                      <m:t>𝜓</m:t>
                    </m:r>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𝜓</m:t>
                        </m:r>
                      </m:e>
                      <m:sub>
                        <m:f>
                          <m:fPr>
                            <m:type m:val="skw"/>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𝑚</m:t>
                            </m:r>
                          </m:num>
                          <m:den>
                            <m:r>
                              <a:rPr lang="en-US" sz="4000" b="0" i="1" smtClean="0">
                                <a:latin typeface="Cambria Math" panose="02040503050406030204" pitchFamily="18" charset="0"/>
                                <a:ea typeface="Cambria Math" panose="02040503050406030204" pitchFamily="18" charset="0"/>
                              </a:rPr>
                              <m:t>𝑠</m:t>
                            </m:r>
                          </m:den>
                        </m:f>
                      </m:sub>
                    </m:sSub>
                    <m:r>
                      <a:rPr lang="en-US" sz="4000" b="0" i="1" smtClean="0">
                        <a:latin typeface="Cambria Math" panose="02040503050406030204" pitchFamily="18" charset="0"/>
                        <a:ea typeface="Cambria Math" panose="02040503050406030204" pitchFamily="18" charset="0"/>
                      </a:rPr>
                      <m:t>∗60</m:t>
                    </m:r>
                  </m:oMath>
                </a14:m>
                <a:endParaRPr lang="en-US" sz="4000" b="0" dirty="0">
                  <a:latin typeface="Oswald" panose="020F0502020204030204" pitchFamily="2" charset="0"/>
                  <a:ea typeface="Cambria Math" panose="02040503050406030204" pitchFamily="18" charset="0"/>
                </a:endParaRPr>
              </a:p>
              <a:p>
                <a:r>
                  <a:rPr lang="en-US" sz="4000" dirty="0">
                    <a:latin typeface="Oswald" panose="020F0502020204030204" pitchFamily="2" charset="0"/>
                  </a:rPr>
                  <a:t>3. Calculate tangential velocity</a:t>
                </a:r>
              </a:p>
              <a:p>
                <a:pPr/>
                <a14:m>
                  <m:oMathPara xmlns:m="http://schemas.openxmlformats.org/officeDocument/2006/math">
                    <m:oMathParaPr>
                      <m:jc m:val="left"/>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𝑉</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𝜔</m:t>
                      </m:r>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𝑙</m:t>
                          </m:r>
                        </m:e>
                        <m:sub>
                          <m:r>
                            <a:rPr lang="en-US" sz="4000" b="0" i="1" smtClean="0">
                              <a:latin typeface="Cambria Math" panose="02040503050406030204" pitchFamily="18" charset="0"/>
                              <a:ea typeface="Cambria Math" panose="02040503050406030204" pitchFamily="18" charset="0"/>
                            </a:rPr>
                            <m:t>𝐿𝑅</m:t>
                          </m:r>
                        </m:sub>
                      </m:sSub>
                    </m:oMath>
                  </m:oMathPara>
                </a14:m>
                <a:endParaRPr lang="en-US" sz="4000" b="0" dirty="0">
                  <a:latin typeface="Oswald" panose="020F0502020204030204" pitchFamily="2" charset="0"/>
                  <a:ea typeface="Cambria Math" panose="02040503050406030204" pitchFamily="18" charset="0"/>
                </a:endParaRPr>
              </a:p>
              <a:p>
                <a:r>
                  <a:rPr lang="en-US" sz="4000" dirty="0">
                    <a:latin typeface="Oswald" panose="020F0502020204030204" pitchFamily="2" charset="0"/>
                  </a:rPr>
                  <a:t>Which </a:t>
                </a:r>
                <a14:m>
                  <m:oMath xmlns:m="http://schemas.openxmlformats.org/officeDocument/2006/math">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𝑙</m:t>
                        </m:r>
                      </m:e>
                      <m:sub>
                        <m:r>
                          <a:rPr lang="en-US" sz="4000" b="0" i="1" smtClean="0">
                            <a:latin typeface="Cambria Math" panose="02040503050406030204" pitchFamily="18" charset="0"/>
                            <a:ea typeface="Cambria Math" panose="02040503050406030204" pitchFamily="18" charset="0"/>
                          </a:rPr>
                          <m:t>𝐿𝑅</m:t>
                        </m:r>
                      </m:sub>
                    </m:sSub>
                  </m:oMath>
                </a14:m>
                <a:r>
                  <a:rPr lang="en-US" sz="4000" dirty="0">
                    <a:latin typeface="Oswald" panose="020F0502020204030204" pitchFamily="2" charset="0"/>
                  </a:rPr>
                  <a:t>: the distance between center of right wheel to left wheel </a:t>
                </a:r>
              </a:p>
            </p:txBody>
          </p:sp>
        </mc:Choice>
        <mc:Fallback xmlns="">
          <p:sp>
            <p:nvSpPr>
              <p:cNvPr id="8" name="TextBox 7">
                <a:extLst>
                  <a:ext uri="{FF2B5EF4-FFF2-40B4-BE49-F238E27FC236}">
                    <a16:creationId xmlns:a16="http://schemas.microsoft.com/office/drawing/2014/main" id="{5696D9DD-16C4-262A-47DB-D8B45D3DED4A}"/>
                  </a:ext>
                </a:extLst>
              </p:cNvPr>
              <p:cNvSpPr txBox="1">
                <a:spLocks noRot="1" noChangeAspect="1" noMove="1" noResize="1" noEditPoints="1" noAdjustHandles="1" noChangeArrowheads="1" noChangeShapeType="1" noTextEdit="1"/>
              </p:cNvSpPr>
              <p:nvPr/>
            </p:nvSpPr>
            <p:spPr>
              <a:xfrm>
                <a:off x="3711474" y="2899809"/>
                <a:ext cx="10865052" cy="5718489"/>
              </a:xfrm>
              <a:prstGeom prst="rect">
                <a:avLst/>
              </a:prstGeom>
              <a:blipFill>
                <a:blip r:embed="rId3"/>
                <a:stretch>
                  <a:fillRect l="-2020" t="-1919" r="-2974" b="-3625"/>
                </a:stretch>
              </a:blipFill>
            </p:spPr>
            <p:txBody>
              <a:bodyPr/>
              <a:lstStyle/>
              <a:p>
                <a:r>
                  <a:rPr lang="en-US">
                    <a:noFill/>
                  </a:rPr>
                  <a:t> </a:t>
                </a:r>
              </a:p>
            </p:txBody>
          </p:sp>
        </mc:Fallback>
      </mc:AlternateContent>
    </p:spTree>
    <p:extLst>
      <p:ext uri="{BB962C8B-B14F-4D97-AF65-F5344CB8AC3E}">
        <p14:creationId xmlns:p14="http://schemas.microsoft.com/office/powerpoint/2010/main" val="254388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96D9DD-16C4-262A-47DB-D8B45D3DED4A}"/>
                  </a:ext>
                </a:extLst>
              </p:cNvPr>
              <p:cNvSpPr txBox="1"/>
              <p:nvPr/>
            </p:nvSpPr>
            <p:spPr>
              <a:xfrm>
                <a:off x="3711474" y="1714500"/>
                <a:ext cx="10865052" cy="5782032"/>
              </a:xfrm>
              <a:prstGeom prst="rect">
                <a:avLst/>
              </a:prstGeom>
              <a:noFill/>
            </p:spPr>
            <p:txBody>
              <a:bodyPr wrap="square" rtlCol="0">
                <a:spAutoFit/>
              </a:bodyPr>
              <a:lstStyle/>
              <a:p>
                <a:endParaRPr lang="en-US" sz="4000" dirty="0">
                  <a:latin typeface="Oswald" panose="020F0502020204030204" pitchFamily="2" charset="0"/>
                </a:endParaRPr>
              </a:p>
              <a:p>
                <a:r>
                  <a:rPr lang="en-US" sz="4000" dirty="0">
                    <a:latin typeface="Oswald" panose="020F0502020204030204" pitchFamily="2" charset="0"/>
                  </a:rPr>
                  <a:t> 4. Get angular component of </a:t>
                </a:r>
                <a14:m>
                  <m:oMath xmlns:m="http://schemas.openxmlformats.org/officeDocument/2006/math">
                    <m:r>
                      <a:rPr lang="en-US" sz="4000" b="0" i="1" smtClean="0">
                        <a:latin typeface="Cambria Math" panose="02040503050406030204" pitchFamily="18" charset="0"/>
                        <a:ea typeface="Cambria Math" panose="02040503050406030204" pitchFamily="18" charset="0"/>
                      </a:rPr>
                      <m:t>𝑥</m:t>
                    </m:r>
                    <m:r>
                      <a:rPr lang="en-US" sz="4000" b="0" i="1" smtClean="0">
                        <a:latin typeface="Cambria Math" panose="02040503050406030204" pitchFamily="18" charset="0"/>
                        <a:ea typeface="Cambria Math" panose="02040503050406030204" pitchFamily="18" charset="0"/>
                      </a:rPr>
                      <m:t> </m:t>
                    </m:r>
                  </m:oMath>
                </a14:m>
                <a:r>
                  <a:rPr lang="en-US" sz="4000" dirty="0">
                    <a:latin typeface="Oswald" panose="020F0502020204030204" pitchFamily="2" charset="0"/>
                  </a:rPr>
                  <a:t> </a:t>
                </a:r>
              </a:p>
              <a:p>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𝑟𝑝𝑚</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f>
                              <m:fPr>
                                <m:type m:val="lin"/>
                                <m:ctrlPr>
                                  <a:rPr lang="en-US" sz="4000" b="0" i="1" smtClean="0">
                                    <a:latin typeface="Cambria Math" panose="02040503050406030204" pitchFamily="18" charset="0"/>
                                  </a:rPr>
                                </m:ctrlPr>
                              </m:fPr>
                              <m:num>
                                <m:r>
                                  <a:rPr lang="en-US" sz="4000" b="0" i="1" smtClean="0">
                                    <a:latin typeface="Cambria Math" panose="02040503050406030204" pitchFamily="18" charset="0"/>
                                  </a:rPr>
                                  <m:t>𝑚</m:t>
                                </m:r>
                              </m:num>
                              <m:den>
                                <m:r>
                                  <a:rPr lang="en-US" sz="4000" b="0" i="1" smtClean="0">
                                    <a:latin typeface="Cambria Math" panose="02040503050406030204" pitchFamily="18" charset="0"/>
                                  </a:rPr>
                                  <m:t>𝑠</m:t>
                                </m:r>
                              </m:den>
                            </m:f>
                          </m:sub>
                        </m:sSub>
                      </m:num>
                      <m:den>
                        <m:r>
                          <a:rPr lang="en-US" sz="4000" b="0" i="1" smtClean="0">
                            <a:latin typeface="Cambria Math" panose="02040503050406030204" pitchFamily="18" charset="0"/>
                          </a:rPr>
                          <m:t>2</m:t>
                        </m:r>
                        <m:r>
                          <a:rPr lang="en-US" sz="4000" b="0" i="1" smtClean="0">
                            <a:latin typeface="Cambria Math" panose="02040503050406030204" pitchFamily="18" charset="0"/>
                          </a:rPr>
                          <m:t>𝑟</m:t>
                        </m:r>
                        <m:r>
                          <a:rPr lang="en-US" sz="4000" b="0" i="1" smtClean="0">
                            <a:latin typeface="Cambria Math" panose="02040503050406030204" pitchFamily="18" charset="0"/>
                            <a:ea typeface="Cambria Math" panose="02040503050406030204" pitchFamily="18" charset="0"/>
                          </a:rPr>
                          <m:t>𝜋</m:t>
                        </m:r>
                      </m:den>
                    </m:f>
                  </m:oMath>
                </a14:m>
                <a:r>
                  <a:rPr lang="en-US" sz="4000" dirty="0">
                    <a:latin typeface="Oswald" panose="020F0502020204030204" pitchFamily="2" charset="0"/>
                  </a:rPr>
                  <a:t> </a:t>
                </a:r>
              </a:p>
              <a:p>
                <a:r>
                  <a:rPr lang="en-US" sz="4000" dirty="0">
                    <a:latin typeface="Oswald" panose="020F0502020204030204" pitchFamily="2" charset="0"/>
                  </a:rPr>
                  <a:t>5. Get angular component of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𝑉</m:t>
                        </m:r>
                      </m:e>
                      <m:sub>
                        <m:r>
                          <a:rPr lang="en-US" sz="4000" i="1">
                            <a:latin typeface="Cambria Math" panose="02040503050406030204" pitchFamily="18" charset="0"/>
                          </a:rPr>
                          <m:t>𝑡</m:t>
                        </m:r>
                      </m:sub>
                    </m:sSub>
                  </m:oMath>
                </a14:m>
                <a:endParaRPr lang="en-US" sz="4000" dirty="0">
                  <a:latin typeface="Oswald" panose="020F0502020204030204" pitchFamily="2" charset="0"/>
                </a:endParaRPr>
              </a:p>
              <a:p>
                <a14:m>
                  <m:oMath xmlns:m="http://schemas.openxmlformats.org/officeDocument/2006/math">
                    <m:sSub>
                      <m:sSubPr>
                        <m:ctrlPr>
                          <a:rPr lang="en-US" sz="4000" b="0" i="1" smtClean="0">
                            <a:latin typeface="Cambria Math" panose="02040503050406030204" pitchFamily="18" charset="0"/>
                            <a:ea typeface="Cambria Math" panose="02040503050406030204" pitchFamily="18" charset="0"/>
                          </a:rPr>
                        </m:ctrlPr>
                      </m:sSubPr>
                      <m:e>
                        <m:sSub>
                          <m:sSubPr>
                            <m:ctrlPr>
                              <a:rPr lang="en-US" sz="4000" i="1">
                                <a:latin typeface="Cambria Math" panose="02040503050406030204" pitchFamily="18" charset="0"/>
                              </a:rPr>
                            </m:ctrlPr>
                          </m:sSubPr>
                          <m:e>
                            <m:r>
                              <a:rPr lang="en-US" sz="4000" i="1">
                                <a:latin typeface="Cambria Math" panose="02040503050406030204" pitchFamily="18" charset="0"/>
                              </a:rPr>
                              <m:t>𝑉</m:t>
                            </m:r>
                          </m:e>
                          <m:sub>
                            <m:r>
                              <a:rPr lang="en-US" sz="4000" i="1">
                                <a:latin typeface="Cambria Math" panose="02040503050406030204" pitchFamily="18" charset="0"/>
                              </a:rPr>
                              <m:t>𝑡</m:t>
                            </m:r>
                          </m:sub>
                        </m:sSub>
                      </m:e>
                      <m:sub>
                        <m:r>
                          <a:rPr lang="en-US" sz="4000" b="0" i="1" smtClean="0">
                            <a:latin typeface="Cambria Math" panose="02040503050406030204" pitchFamily="18" charset="0"/>
                            <a:ea typeface="Cambria Math" panose="02040503050406030204" pitchFamily="18" charset="0"/>
                          </a:rPr>
                          <m:t>𝑟𝑝𝑚</m:t>
                        </m:r>
                      </m:sub>
                    </m:sSub>
                  </m:oMath>
                </a14:m>
                <a:r>
                  <a:rPr lang="en-US" sz="4000" dirty="0"/>
                  <a:t> </a:t>
                </a:r>
                <a14:m>
                  <m:oMath xmlns:m="http://schemas.openxmlformats.org/officeDocument/2006/math">
                    <m:r>
                      <a:rPr lang="en-US" sz="4000" i="1">
                        <a:latin typeface="Cambria Math" panose="02040503050406030204" pitchFamily="18" charset="0"/>
                      </a:rPr>
                      <m:t>=</m:t>
                    </m:r>
                    <m:f>
                      <m:fPr>
                        <m:ctrlPr>
                          <a:rPr lang="en-US" sz="4000" i="1">
                            <a:latin typeface="Cambria Math" panose="02040503050406030204" pitchFamily="18" charset="0"/>
                          </a:rPr>
                        </m:ctrlPr>
                      </m:fPr>
                      <m:num>
                        <m:sSub>
                          <m:sSubPr>
                            <m:ctrlPr>
                              <a:rPr lang="en-US" sz="4000" i="1">
                                <a:latin typeface="Cambria Math" panose="02040503050406030204" pitchFamily="18" charset="0"/>
                              </a:rPr>
                            </m:ctrlPr>
                          </m:sSubPr>
                          <m:e>
                            <m:r>
                              <a:rPr lang="en-US" sz="4000" i="1">
                                <a:latin typeface="Cambria Math" panose="02040503050406030204" pitchFamily="18" charset="0"/>
                              </a:rPr>
                              <m:t>𝑉</m:t>
                            </m:r>
                          </m:e>
                          <m:sub>
                            <m:r>
                              <a:rPr lang="en-US" sz="4000" i="1">
                                <a:latin typeface="Cambria Math" panose="02040503050406030204" pitchFamily="18" charset="0"/>
                              </a:rPr>
                              <m:t>𝑡</m:t>
                            </m:r>
                          </m:sub>
                        </m:sSub>
                      </m:num>
                      <m:den>
                        <m:r>
                          <a:rPr lang="en-US" sz="4000" i="1">
                            <a:latin typeface="Cambria Math" panose="02040503050406030204" pitchFamily="18" charset="0"/>
                          </a:rPr>
                          <m:t>2</m:t>
                        </m:r>
                        <m:r>
                          <a:rPr lang="en-US" sz="4000" i="1">
                            <a:latin typeface="Cambria Math" panose="02040503050406030204" pitchFamily="18" charset="0"/>
                          </a:rPr>
                          <m:t>𝑟</m:t>
                        </m:r>
                        <m:r>
                          <a:rPr lang="en-US" sz="4000" i="1">
                            <a:latin typeface="Cambria Math" panose="02040503050406030204" pitchFamily="18" charset="0"/>
                            <a:ea typeface="Cambria Math" panose="02040503050406030204" pitchFamily="18" charset="0"/>
                          </a:rPr>
                          <m:t>𝜋</m:t>
                        </m:r>
                      </m:den>
                    </m:f>
                  </m:oMath>
                </a14:m>
                <a:r>
                  <a:rPr lang="en-US" sz="4000" dirty="0">
                    <a:latin typeface="Oswald" panose="020F0502020204030204" pitchFamily="2" charset="0"/>
                  </a:rPr>
                  <a:t> </a:t>
                </a:r>
              </a:p>
              <a:p>
                <a:r>
                  <a:rPr lang="en-US" sz="4000" dirty="0">
                    <a:latin typeface="Oswald" panose="020F0502020204030204" pitchFamily="2" charset="0"/>
                  </a:rPr>
                  <a:t>6. Calculate wheels speeds</a:t>
                </a:r>
              </a:p>
              <a:p>
                <a:pPr/>
                <a14:m>
                  <m:oMathPara xmlns:m="http://schemas.openxmlformats.org/officeDocument/2006/math">
                    <m:oMathParaPr>
                      <m:jc m:val="left"/>
                    </m:oMathParaPr>
                    <m:oMath xmlns:m="http://schemas.openxmlformats.org/officeDocument/2006/math">
                      <m:sSub>
                        <m:sSubPr>
                          <m:ctrlPr>
                            <a:rPr lang="en-US" sz="4000" b="0" i="1" smtClean="0">
                              <a:latin typeface="Cambria Math" panose="02040503050406030204" pitchFamily="18" charset="0"/>
                              <a:ea typeface="Cambria Math" panose="02040503050406030204" pitchFamily="18" charset="0"/>
                            </a:rPr>
                          </m:ctrlPr>
                        </m:sSubPr>
                        <m:e>
                          <m:r>
                            <a:rPr lang="en-US" sz="4000" i="1" smtClean="0">
                              <a:latin typeface="Cambria Math" panose="02040503050406030204" pitchFamily="18" charset="0"/>
                              <a:ea typeface="Cambria Math" panose="02040503050406030204" pitchFamily="18" charset="0"/>
                            </a:rPr>
                            <m:t>𝜔</m:t>
                          </m:r>
                        </m:e>
                        <m:sub>
                          <m:r>
                            <a:rPr lang="en-US" sz="4000" b="0" i="1" smtClean="0">
                              <a:latin typeface="Cambria Math" panose="02040503050406030204" pitchFamily="18" charset="0"/>
                              <a:ea typeface="Cambria Math" panose="02040503050406030204" pitchFamily="18" charset="0"/>
                            </a:rPr>
                            <m:t>𝑟𝑖𝑔h𝑡</m:t>
                          </m:r>
                        </m:sub>
                      </m:sSub>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𝑥</m:t>
                          </m:r>
                        </m:e>
                        <m:sub>
                          <m:r>
                            <a:rPr lang="en-US" sz="4000" b="0" i="1" smtClean="0">
                              <a:latin typeface="Cambria Math" panose="02040503050406030204" pitchFamily="18" charset="0"/>
                              <a:ea typeface="Cambria Math" panose="02040503050406030204" pitchFamily="18" charset="0"/>
                            </a:rPr>
                            <m:t>𝑟𝑝𝑚</m:t>
                          </m:r>
                        </m:sub>
                      </m:sSub>
                      <m:r>
                        <a:rPr lang="en-US" sz="4000" b="0" i="1" smtClean="0">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sSub>
                            <m:sSubPr>
                              <m:ctrlPr>
                                <a:rPr lang="en-US" sz="4000" i="1">
                                  <a:latin typeface="Cambria Math" panose="02040503050406030204" pitchFamily="18" charset="0"/>
                                </a:rPr>
                              </m:ctrlPr>
                            </m:sSubPr>
                            <m:e>
                              <m:r>
                                <a:rPr lang="en-US" sz="4000" i="1">
                                  <a:latin typeface="Cambria Math" panose="02040503050406030204" pitchFamily="18" charset="0"/>
                                </a:rPr>
                                <m:t>𝑉</m:t>
                              </m:r>
                            </m:e>
                            <m:sub>
                              <m:r>
                                <a:rPr lang="en-US" sz="4000" i="1">
                                  <a:latin typeface="Cambria Math" panose="02040503050406030204" pitchFamily="18" charset="0"/>
                                </a:rPr>
                                <m:t>𝑡</m:t>
                              </m:r>
                            </m:sub>
                          </m:sSub>
                        </m:e>
                        <m:sub>
                          <m:r>
                            <a:rPr lang="en-US" sz="4000" i="1">
                              <a:latin typeface="Cambria Math" panose="02040503050406030204" pitchFamily="18" charset="0"/>
                              <a:ea typeface="Cambria Math" panose="02040503050406030204" pitchFamily="18" charset="0"/>
                            </a:rPr>
                            <m:t>𝑟𝑝𝑚</m:t>
                          </m:r>
                        </m:sub>
                      </m:sSub>
                    </m:oMath>
                  </m:oMathPara>
                </a14:m>
                <a:endParaRPr lang="en-US" sz="4000" dirty="0">
                  <a:latin typeface="Oswald" panose="020F0502020204030204" pitchFamily="2" charset="0"/>
                </a:endParaRPr>
              </a:p>
              <a:p>
                <a:pPr/>
                <a14:m>
                  <m:oMathPara xmlns:m="http://schemas.openxmlformats.org/officeDocument/2006/math">
                    <m:oMathParaPr>
                      <m:jc m:val="left"/>
                    </m:oMathParaPr>
                    <m:oMath xmlns:m="http://schemas.openxmlformats.org/officeDocument/2006/math">
                      <m:sSub>
                        <m:sSubPr>
                          <m:ctrlPr>
                            <a:rPr lang="en-US" sz="4000" b="0" i="1" smtClean="0">
                              <a:latin typeface="Cambria Math" panose="02040503050406030204" pitchFamily="18" charset="0"/>
                              <a:ea typeface="Cambria Math" panose="02040503050406030204" pitchFamily="18" charset="0"/>
                            </a:rPr>
                          </m:ctrlPr>
                        </m:sSubPr>
                        <m:e>
                          <m:r>
                            <a:rPr lang="en-US" sz="4000" i="1" smtClean="0">
                              <a:latin typeface="Cambria Math" panose="02040503050406030204" pitchFamily="18" charset="0"/>
                              <a:ea typeface="Cambria Math" panose="02040503050406030204" pitchFamily="18" charset="0"/>
                            </a:rPr>
                            <m:t>𝜔</m:t>
                          </m:r>
                        </m:e>
                        <m:sub>
                          <m:r>
                            <a:rPr lang="en-US" sz="4000" b="0" i="1" smtClean="0">
                              <a:latin typeface="Cambria Math" panose="02040503050406030204" pitchFamily="18" charset="0"/>
                              <a:ea typeface="Cambria Math" panose="02040503050406030204" pitchFamily="18" charset="0"/>
                            </a:rPr>
                            <m:t>𝑙𝑒𝑓𝑡</m:t>
                          </m:r>
                        </m:sub>
                      </m:sSub>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𝑥</m:t>
                          </m:r>
                        </m:e>
                        <m:sub>
                          <m:r>
                            <a:rPr lang="en-US" sz="4000" b="0" i="1" smtClean="0">
                              <a:latin typeface="Cambria Math" panose="02040503050406030204" pitchFamily="18" charset="0"/>
                              <a:ea typeface="Cambria Math" panose="02040503050406030204" pitchFamily="18" charset="0"/>
                            </a:rPr>
                            <m:t>𝑟𝑝𝑚</m:t>
                          </m:r>
                        </m:sub>
                      </m:sSub>
                      <m:r>
                        <a:rPr lang="en-US" sz="4000" b="0" i="1" smtClean="0">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sSub>
                            <m:sSubPr>
                              <m:ctrlPr>
                                <a:rPr lang="en-US" sz="4000" i="1">
                                  <a:latin typeface="Cambria Math" panose="02040503050406030204" pitchFamily="18" charset="0"/>
                                </a:rPr>
                              </m:ctrlPr>
                            </m:sSubPr>
                            <m:e>
                              <m:r>
                                <a:rPr lang="en-US" sz="4000" i="1">
                                  <a:latin typeface="Cambria Math" panose="02040503050406030204" pitchFamily="18" charset="0"/>
                                </a:rPr>
                                <m:t>𝑉</m:t>
                              </m:r>
                            </m:e>
                            <m:sub>
                              <m:r>
                                <a:rPr lang="en-US" sz="4000" i="1">
                                  <a:latin typeface="Cambria Math" panose="02040503050406030204" pitchFamily="18" charset="0"/>
                                </a:rPr>
                                <m:t>𝑡</m:t>
                              </m:r>
                            </m:sub>
                          </m:sSub>
                        </m:e>
                        <m:sub>
                          <m:r>
                            <a:rPr lang="en-US" sz="4000" i="1">
                              <a:latin typeface="Cambria Math" panose="02040503050406030204" pitchFamily="18" charset="0"/>
                              <a:ea typeface="Cambria Math" panose="02040503050406030204" pitchFamily="18" charset="0"/>
                            </a:rPr>
                            <m:t>𝑟𝑝𝑚</m:t>
                          </m:r>
                        </m:sub>
                      </m:sSub>
                    </m:oMath>
                  </m:oMathPara>
                </a14:m>
                <a:endParaRPr lang="en-US" sz="4000" dirty="0">
                  <a:latin typeface="Oswald" panose="020F0502020204030204" pitchFamily="2" charset="0"/>
                </a:endParaRPr>
              </a:p>
            </p:txBody>
          </p:sp>
        </mc:Choice>
        <mc:Fallback xmlns="">
          <p:sp>
            <p:nvSpPr>
              <p:cNvPr id="8" name="TextBox 7">
                <a:extLst>
                  <a:ext uri="{FF2B5EF4-FFF2-40B4-BE49-F238E27FC236}">
                    <a16:creationId xmlns:a16="http://schemas.microsoft.com/office/drawing/2014/main" id="{5696D9DD-16C4-262A-47DB-D8B45D3DED4A}"/>
                  </a:ext>
                </a:extLst>
              </p:cNvPr>
              <p:cNvSpPr txBox="1">
                <a:spLocks noRot="1" noChangeAspect="1" noMove="1" noResize="1" noEditPoints="1" noAdjustHandles="1" noChangeArrowheads="1" noChangeShapeType="1" noTextEdit="1"/>
              </p:cNvSpPr>
              <p:nvPr/>
            </p:nvSpPr>
            <p:spPr>
              <a:xfrm>
                <a:off x="3711474" y="1714500"/>
                <a:ext cx="10865052" cy="5782032"/>
              </a:xfrm>
              <a:prstGeom prst="rect">
                <a:avLst/>
              </a:prstGeom>
              <a:blipFill>
                <a:blip r:embed="rId3"/>
                <a:stretch>
                  <a:fillRect l="-2020"/>
                </a:stretch>
              </a:blipFill>
            </p:spPr>
            <p:txBody>
              <a:bodyPr/>
              <a:lstStyle/>
              <a:p>
                <a:r>
                  <a:rPr lang="en-US">
                    <a:noFill/>
                  </a:rPr>
                  <a:t> </a:t>
                </a:r>
              </a:p>
            </p:txBody>
          </p:sp>
        </mc:Fallback>
      </mc:AlternateContent>
    </p:spTree>
    <p:extLst>
      <p:ext uri="{BB962C8B-B14F-4D97-AF65-F5344CB8AC3E}">
        <p14:creationId xmlns:p14="http://schemas.microsoft.com/office/powerpoint/2010/main" val="3612848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87289-50E0-92F1-71B5-A5FAFF6A5710}"/>
              </a:ext>
            </a:extLst>
          </p:cNvPr>
          <p:cNvSpPr txBox="1"/>
          <p:nvPr/>
        </p:nvSpPr>
        <p:spPr>
          <a:xfrm>
            <a:off x="2286000" y="1714500"/>
            <a:ext cx="14020800" cy="6740307"/>
          </a:xfrm>
          <a:prstGeom prst="rect">
            <a:avLst/>
          </a:prstGeom>
          <a:noFill/>
        </p:spPr>
        <p:txBody>
          <a:bodyPr wrap="square" rtlCol="0">
            <a:spAutoFit/>
          </a:bodyPr>
          <a:lstStyle/>
          <a:p>
            <a:pPr marL="685800" indent="-685800">
              <a:buFont typeface="Arial" panose="020B0604020202020204" pitchFamily="34" charset="0"/>
              <a:buChar char="•"/>
            </a:pPr>
            <a:r>
              <a:rPr lang="en-US" sz="5400" dirty="0"/>
              <a:t>Complexity of accessing bare metal layer at Raspberry pi</a:t>
            </a:r>
          </a:p>
          <a:p>
            <a:endParaRPr lang="en-US" sz="5400" dirty="0"/>
          </a:p>
          <a:p>
            <a:pPr marL="685800" indent="-685800">
              <a:buFont typeface="Arial" panose="020B0604020202020204" pitchFamily="34" charset="0"/>
              <a:buChar char="•"/>
            </a:pPr>
            <a:r>
              <a:rPr lang="en-US" sz="5400" dirty="0"/>
              <a:t>Leakage of components libraries for Raspberry pi exactly those which in C++</a:t>
            </a:r>
          </a:p>
          <a:p>
            <a:endParaRPr lang="en-US" sz="5400" dirty="0"/>
          </a:p>
          <a:p>
            <a:pPr marL="685800" indent="-685800">
              <a:buFont typeface="Arial" panose="020B0604020202020204" pitchFamily="34" charset="0"/>
              <a:buChar char="•"/>
            </a:pPr>
            <a:r>
              <a:rPr lang="en-US" sz="5400" dirty="0"/>
              <a:t>Power Feedback mistakes which could may damage Raspberry in just a seconds</a:t>
            </a:r>
            <a:endParaRPr lang="en-US" sz="5400" dirty="0">
              <a:latin typeface="Oswald" panose="020F0502020204030204" pitchFamily="2" charset="0"/>
            </a:endParaRPr>
          </a:p>
        </p:txBody>
      </p:sp>
      <p:sp>
        <p:nvSpPr>
          <p:cNvPr id="3" name="Freeform 3">
            <a:extLst>
              <a:ext uri="{FF2B5EF4-FFF2-40B4-BE49-F238E27FC236}">
                <a16:creationId xmlns:a16="http://schemas.microsoft.com/office/drawing/2014/main" id="{DE62E6AB-D061-C1BC-2D19-E1255D81DD2F}"/>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023AC505-8000-A3ED-888F-C23FBDD856D0}"/>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A02AE81B-6FFB-3F3F-8995-C51EB3B37C95}"/>
                  </a:ext>
                </a:extLst>
              </p:cNvPr>
              <p:cNvGraphicFramePr>
                <a:graphicFrameLocks noChangeAspect="1"/>
              </p:cNvGraphicFramePr>
              <p:nvPr>
                <p:extLst>
                  <p:ext uri="{D42A27DB-BD31-4B8C-83A1-F6EECF244321}">
                    <p14:modId xmlns:p14="http://schemas.microsoft.com/office/powerpoint/2010/main" val="2979606627"/>
                  </p:ext>
                </p:extLst>
              </p:nvPr>
            </p:nvGraphicFramePr>
            <p:xfrm rot="20502685">
              <a:off x="-4691792" y="932731"/>
              <a:ext cx="6324300" cy="3471250"/>
            </p:xfrm>
            <a:graphic>
              <a:graphicData uri="http://schemas.microsoft.com/office/drawing/2017/model3d">
                <am3d:model3d r:embed="rId3">
                  <am3d:spPr>
                    <a:xfrm rot="20502685">
                      <a:off x="0" y="0"/>
                      <a:ext cx="6324300" cy="3471250"/>
                    </a:xfrm>
                    <a:prstGeom prst="rect">
                      <a:avLst/>
                    </a:prstGeom>
                  </am3d:spPr>
                  <am3d:camera>
                    <am3d:pos x="0" y="0" z="53914881"/>
                    <am3d:up dx="0" dy="36000000" dz="0"/>
                    <am3d:lookAt x="0" y="0" z="0"/>
                    <am3d:perspective fov="2700000"/>
                  </am3d:camera>
                  <am3d:trans>
                    <am3d:meterPerModelUnit n="19617" d="1000000"/>
                    <am3d:preTrans dx="-20794726" dy="-9922175" dz="420213"/>
                    <am3d:scale>
                      <am3d:sx n="1000000" d="1000000"/>
                      <am3d:sy n="1000000" d="1000000"/>
                      <am3d:sz n="1000000" d="1000000"/>
                    </am3d:scale>
                    <am3d:rot/>
                    <am3d:postTrans dx="0" dy="0" dz="0"/>
                  </am3d:trans>
                  <am3d:raster rName="Office3DRenderer" rVer="16.0.8326">
                    <am3d:blip r:embed="rId4"/>
                  </am3d:raster>
                  <am3d:objViewport viewportSz="76260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A02AE81B-6FFB-3F3F-8995-C51EB3B37C95}"/>
                  </a:ext>
                </a:extLst>
              </p:cNvPr>
              <p:cNvPicPr>
                <a:picLocks noGrp="1" noRot="1" noChangeAspect="1" noMove="1" noResize="1" noEditPoints="1" noAdjustHandles="1" noChangeArrowheads="1" noChangeShapeType="1" noCrop="1"/>
              </p:cNvPicPr>
              <p:nvPr/>
            </p:nvPicPr>
            <p:blipFill>
              <a:blip r:embed="rId4"/>
              <a:stretch>
                <a:fillRect/>
              </a:stretch>
            </p:blipFill>
            <p:spPr>
              <a:xfrm rot="20502685">
                <a:off x="-4691792" y="932731"/>
                <a:ext cx="6324300" cy="3471250"/>
              </a:xfrm>
              <a:prstGeom prst="rect">
                <a:avLst/>
              </a:prstGeom>
            </p:spPr>
          </p:pic>
        </mc:Fallback>
      </mc:AlternateContent>
    </p:spTree>
    <p:extLst>
      <p:ext uri="{BB962C8B-B14F-4D97-AF65-F5344CB8AC3E}">
        <p14:creationId xmlns:p14="http://schemas.microsoft.com/office/powerpoint/2010/main" val="600991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9" name="TextBox 8">
            <a:extLst>
              <a:ext uri="{FF2B5EF4-FFF2-40B4-BE49-F238E27FC236}">
                <a16:creationId xmlns:a16="http://schemas.microsoft.com/office/drawing/2014/main" id="{8FC97B86-925C-776A-4C53-E63FB4095663}"/>
              </a:ext>
            </a:extLst>
          </p:cNvPr>
          <p:cNvSpPr txBox="1"/>
          <p:nvPr/>
        </p:nvSpPr>
        <p:spPr>
          <a:xfrm>
            <a:off x="1538888" y="1181100"/>
            <a:ext cx="14935200" cy="923330"/>
          </a:xfrm>
          <a:prstGeom prst="rect">
            <a:avLst/>
          </a:prstGeom>
          <a:noFill/>
        </p:spPr>
        <p:txBody>
          <a:bodyPr wrap="square" rtlCol="0">
            <a:spAutoFit/>
          </a:bodyPr>
          <a:lstStyle/>
          <a:p>
            <a:r>
              <a:rPr lang="en-US" sz="5400" b="1" dirty="0">
                <a:latin typeface="Oswald" panose="020F0502020204030204" pitchFamily="2" charset="0"/>
              </a:rPr>
              <a:t>5. Odometery </a:t>
            </a:r>
          </a:p>
        </p:txBody>
      </p:sp>
      <p:sp>
        <p:nvSpPr>
          <p:cNvPr id="10" name="TextBox 9">
            <a:extLst>
              <a:ext uri="{FF2B5EF4-FFF2-40B4-BE49-F238E27FC236}">
                <a16:creationId xmlns:a16="http://schemas.microsoft.com/office/drawing/2014/main" id="{574D0A88-8370-9587-E38E-B7B04D1DE4F8}"/>
              </a:ext>
            </a:extLst>
          </p:cNvPr>
          <p:cNvSpPr txBox="1"/>
          <p:nvPr/>
        </p:nvSpPr>
        <p:spPr>
          <a:xfrm>
            <a:off x="1538888" y="2857500"/>
            <a:ext cx="14920312" cy="3416320"/>
          </a:xfrm>
          <a:prstGeom prst="rect">
            <a:avLst/>
          </a:prstGeom>
          <a:noFill/>
        </p:spPr>
        <p:txBody>
          <a:bodyPr wrap="square" rtlCol="0">
            <a:spAutoFit/>
          </a:bodyPr>
          <a:lstStyle/>
          <a:p>
            <a:r>
              <a:rPr lang="en-US" sz="5400" dirty="0">
                <a:latin typeface="Oswald" panose="020F0502020204030204" pitchFamily="2" charset="0"/>
              </a:rPr>
              <a:t>Odemetery is our AMR backbone, simply it is the updatable feedback of TF which is initially, basic &amp; needed sensing for robot to know where is it and how much walked away of origin.  </a:t>
            </a:r>
          </a:p>
        </p:txBody>
      </p:sp>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3C71DFBE-C15A-3E4E-D683-72631C506CD9}"/>
                  </a:ext>
                </a:extLst>
              </p:cNvPr>
              <p:cNvGraphicFramePr>
                <a:graphicFrameLocks noChangeAspect="1"/>
              </p:cNvGraphicFramePr>
              <p:nvPr>
                <p:extLst>
                  <p:ext uri="{D42A27DB-BD31-4B8C-83A1-F6EECF244321}">
                    <p14:modId xmlns:p14="http://schemas.microsoft.com/office/powerpoint/2010/main" val="4043324560"/>
                  </p:ext>
                </p:extLst>
              </p:nvPr>
            </p:nvGraphicFramePr>
            <p:xfrm>
              <a:off x="11276602" y="5078540"/>
              <a:ext cx="3938549" cy="3896698"/>
            </p:xfrm>
            <a:graphic>
              <a:graphicData uri="http://schemas.microsoft.com/office/drawing/2017/model3d">
                <am3d:model3d r:embed="rId3">
                  <am3d:spPr>
                    <a:xfrm>
                      <a:off x="0" y="0"/>
                      <a:ext cx="3938549" cy="3896698"/>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10685521" ay="19562" az="10799354"/>
                    <am3d:postTrans dx="0" dy="0" dz="0"/>
                  </am3d:trans>
                  <am3d:raster rName="Office3DRenderer" rVer="16.0.8326">
                    <am3d:blip r:embed="rId4"/>
                  </am3d:raster>
                  <am3d:objViewport viewportSz="63169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3C71DFBE-C15A-3E4E-D683-72631C506CD9}"/>
                  </a:ext>
                </a:extLst>
              </p:cNvPr>
              <p:cNvPicPr>
                <a:picLocks noGrp="1" noRot="1" noChangeAspect="1" noMove="1" noResize="1" noEditPoints="1" noAdjustHandles="1" noChangeArrowheads="1" noChangeShapeType="1" noCrop="1"/>
              </p:cNvPicPr>
              <p:nvPr/>
            </p:nvPicPr>
            <p:blipFill>
              <a:blip r:embed="rId4"/>
              <a:stretch>
                <a:fillRect/>
              </a:stretch>
            </p:blipFill>
            <p:spPr>
              <a:xfrm>
                <a:off x="11276602" y="5078540"/>
                <a:ext cx="3938549" cy="3896698"/>
              </a:xfrm>
              <a:prstGeom prst="rect">
                <a:avLst/>
              </a:prstGeom>
            </p:spPr>
          </p:pic>
        </mc:Fallback>
      </mc:AlternateContent>
    </p:spTree>
    <p:extLst>
      <p:ext uri="{BB962C8B-B14F-4D97-AF65-F5344CB8AC3E}">
        <p14:creationId xmlns:p14="http://schemas.microsoft.com/office/powerpoint/2010/main" val="597526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10" name="TextBox 9">
            <a:extLst>
              <a:ext uri="{FF2B5EF4-FFF2-40B4-BE49-F238E27FC236}">
                <a16:creationId xmlns:a16="http://schemas.microsoft.com/office/drawing/2014/main" id="{574D0A88-8370-9587-E38E-B7B04D1DE4F8}"/>
              </a:ext>
            </a:extLst>
          </p:cNvPr>
          <p:cNvSpPr txBox="1"/>
          <p:nvPr/>
        </p:nvSpPr>
        <p:spPr>
          <a:xfrm>
            <a:off x="4444608" y="3194584"/>
            <a:ext cx="10446777" cy="4247317"/>
          </a:xfrm>
          <a:prstGeom prst="rect">
            <a:avLst/>
          </a:prstGeom>
          <a:noFill/>
        </p:spPr>
        <p:txBody>
          <a:bodyPr wrap="square" rtlCol="0">
            <a:spAutoFit/>
          </a:bodyPr>
          <a:lstStyle/>
          <a:p>
            <a:r>
              <a:rPr lang="en-US" sz="5400" dirty="0">
                <a:latin typeface="Oswald" panose="020F0502020204030204" pitchFamily="2" charset="0"/>
              </a:rPr>
              <a:t>The </a:t>
            </a:r>
            <a:r>
              <a:rPr lang="en-US" sz="5400" dirty="0" err="1">
                <a:latin typeface="Oswald" panose="020F0502020204030204" pitchFamily="2" charset="0"/>
              </a:rPr>
              <a:t>odometery</a:t>
            </a:r>
            <a:r>
              <a:rPr lang="en-US" sz="5400" dirty="0">
                <a:latin typeface="Oswald" panose="020F0502020204030204" pitchFamily="2" charset="0"/>
              </a:rPr>
              <a:t> has several types:</a:t>
            </a:r>
          </a:p>
          <a:p>
            <a:pPr marL="914400" indent="-914400">
              <a:buAutoNum type="arabicPeriod"/>
            </a:pPr>
            <a:r>
              <a:rPr lang="en-US" sz="5400" dirty="0">
                <a:latin typeface="Oswald" panose="020F0502020204030204" pitchFamily="2" charset="0"/>
              </a:rPr>
              <a:t>Wheel feedback</a:t>
            </a:r>
          </a:p>
          <a:p>
            <a:pPr marL="914400" indent="-914400">
              <a:buAutoNum type="arabicPeriod"/>
            </a:pPr>
            <a:r>
              <a:rPr lang="en-US" sz="5400" dirty="0">
                <a:latin typeface="Oswald" panose="020F0502020204030204" pitchFamily="2" charset="0"/>
              </a:rPr>
              <a:t>Inertial </a:t>
            </a:r>
            <a:r>
              <a:rPr lang="en-US" sz="5400" dirty="0" err="1">
                <a:latin typeface="Oswald" panose="020F0502020204030204" pitchFamily="2" charset="0"/>
              </a:rPr>
              <a:t>odometery</a:t>
            </a:r>
            <a:endParaRPr lang="en-US" sz="5400" dirty="0">
              <a:latin typeface="Oswald" panose="020F0502020204030204" pitchFamily="2" charset="0"/>
            </a:endParaRPr>
          </a:p>
          <a:p>
            <a:pPr marL="914400" indent="-914400">
              <a:buAutoNum type="arabicPeriod"/>
            </a:pPr>
            <a:r>
              <a:rPr lang="en-US" sz="5400" dirty="0">
                <a:latin typeface="Oswald" panose="020F0502020204030204" pitchFamily="2" charset="0"/>
              </a:rPr>
              <a:t>Visual </a:t>
            </a:r>
            <a:r>
              <a:rPr lang="en-US" sz="5400" dirty="0" err="1">
                <a:latin typeface="Oswald" panose="020F0502020204030204" pitchFamily="2" charset="0"/>
              </a:rPr>
              <a:t>odometery</a:t>
            </a:r>
            <a:endParaRPr lang="en-US" sz="5400" dirty="0">
              <a:latin typeface="Oswald" panose="020F0502020204030204" pitchFamily="2" charset="0"/>
            </a:endParaRPr>
          </a:p>
          <a:p>
            <a:pPr marL="914400" indent="-914400">
              <a:buAutoNum type="arabicPeriod"/>
            </a:pPr>
            <a:r>
              <a:rPr lang="en-US" sz="5400" dirty="0">
                <a:latin typeface="Oswald" panose="020F0502020204030204" pitchFamily="2" charset="0"/>
              </a:rPr>
              <a:t>Laser </a:t>
            </a:r>
            <a:r>
              <a:rPr lang="en-US" sz="5400" dirty="0" err="1">
                <a:latin typeface="Oswald" panose="020F0502020204030204" pitchFamily="2" charset="0"/>
              </a:rPr>
              <a:t>odometery</a:t>
            </a:r>
            <a:endParaRPr lang="en-US" sz="5400" dirty="0">
              <a:latin typeface="Oswald" panose="020F0502020204030204" pitchFamily="2" charset="0"/>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8D9241F4-752A-736B-152D-BD2C03D4932D}"/>
                  </a:ext>
                </a:extLst>
              </p:cNvPr>
              <p:cNvGraphicFramePr>
                <a:graphicFrameLocks noChangeAspect="1"/>
              </p:cNvGraphicFramePr>
              <p:nvPr>
                <p:extLst>
                  <p:ext uri="{D42A27DB-BD31-4B8C-83A1-F6EECF244321}">
                    <p14:modId xmlns:p14="http://schemas.microsoft.com/office/powerpoint/2010/main" val="1553115583"/>
                  </p:ext>
                </p:extLst>
              </p:nvPr>
            </p:nvGraphicFramePr>
            <p:xfrm rot="10800000">
              <a:off x="760711" y="0"/>
              <a:ext cx="3672174" cy="4452272"/>
            </p:xfrm>
            <a:graphic>
              <a:graphicData uri="http://schemas.microsoft.com/office/drawing/2017/model3d">
                <am3d:model3d r:embed="rId3">
                  <am3d:spPr>
                    <a:xfrm rot="10800000">
                      <a:off x="0" y="0"/>
                      <a:ext cx="3672174" cy="4452272"/>
                    </a:xfrm>
                    <a:prstGeom prst="rect">
                      <a:avLst/>
                    </a:prstGeom>
                  </am3d:spPr>
                  <am3d:camera>
                    <am3d:pos x="0" y="0" z="80799001"/>
                    <am3d:up dx="0" dy="36000000" dz="0"/>
                    <am3d:lookAt x="0" y="0" z="0"/>
                    <am3d:perspective fov="2700000"/>
                  </am3d:camera>
                  <am3d:trans>
                    <am3d:meterPerModelUnit n="8478621" d="1000000"/>
                    <am3d:preTrans dx="-44066235" dy="-17785353" dz="21013609"/>
                    <am3d:scale>
                      <am3d:sx n="1000000" d="1000000"/>
                      <am3d:sy n="1000000" d="1000000"/>
                      <am3d:sz n="1000000" d="1000000"/>
                    </am3d:scale>
                    <am3d:rot ax="6324092" ay="13729" az="10750218"/>
                    <am3d:postTrans dx="0" dy="0" dz="0"/>
                  </am3d:trans>
                  <am3d:raster rName="Office3DRenderer" rVer="16.0.8326">
                    <am3d:blip r:embed="rId4"/>
                  </am3d:raster>
                  <am3d:objViewport viewportSz="63168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8D9241F4-752A-736B-152D-BD2C03D4932D}"/>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760711" y="0"/>
                <a:ext cx="3672174" cy="4452272"/>
              </a:xfrm>
              <a:prstGeom prst="rect">
                <a:avLst/>
              </a:prstGeom>
            </p:spPr>
          </p:pic>
        </mc:Fallback>
      </mc:AlternateContent>
    </p:spTree>
    <p:extLst>
      <p:ext uri="{BB962C8B-B14F-4D97-AF65-F5344CB8AC3E}">
        <p14:creationId xmlns:p14="http://schemas.microsoft.com/office/powerpoint/2010/main" val="50965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74D0A88-8370-9587-E38E-B7B04D1DE4F8}"/>
                  </a:ext>
                </a:extLst>
              </p:cNvPr>
              <p:cNvSpPr txBox="1"/>
              <p:nvPr/>
            </p:nvSpPr>
            <p:spPr>
              <a:xfrm>
                <a:off x="1981200" y="1004642"/>
                <a:ext cx="13605388" cy="8277715"/>
              </a:xfrm>
              <a:prstGeom prst="rect">
                <a:avLst/>
              </a:prstGeom>
              <a:noFill/>
            </p:spPr>
            <p:txBody>
              <a:bodyPr wrap="square" rtlCol="0">
                <a:spAutoFit/>
              </a:bodyPr>
              <a:lstStyle/>
              <a:p>
                <a:r>
                  <a:rPr lang="en-US" sz="5400" b="1" dirty="0">
                    <a:latin typeface="Oswald" panose="020F0502020204030204" pitchFamily="2" charset="0"/>
                  </a:rPr>
                  <a:t>Wheel </a:t>
                </a:r>
                <a:r>
                  <a:rPr lang="en-US" sz="5400" b="1" dirty="0" err="1">
                    <a:latin typeface="Oswald" panose="020F0502020204030204" pitchFamily="2" charset="0"/>
                  </a:rPr>
                  <a:t>odometery</a:t>
                </a:r>
                <a:endParaRPr lang="en-US" sz="5400" b="1" dirty="0">
                  <a:latin typeface="Oswald" panose="020F0502020204030204" pitchFamily="2" charset="0"/>
                </a:endParaRPr>
              </a:p>
              <a:p>
                <a:pPr marL="685800" indent="-685800">
                  <a:buFont typeface="Arial" panose="020B0604020202020204" pitchFamily="34" charset="0"/>
                  <a:buChar char="•"/>
                </a:pPr>
                <a:r>
                  <a:rPr lang="en-US" sz="5400" dirty="0">
                    <a:latin typeface="Oswald" panose="020F0502020204030204" pitchFamily="2" charset="0"/>
                  </a:rPr>
                  <a:t>From velocity which encoders supply us with we calculate the position matrix </a:t>
                </a:r>
                <a14:m>
                  <m:oMath xmlns:m="http://schemas.openxmlformats.org/officeDocument/2006/math">
                    <m:r>
                      <a:rPr lang="en-US" sz="5400" b="0" i="1" smtClean="0">
                        <a:latin typeface="Cambria Math" panose="02040503050406030204" pitchFamily="18" charset="0"/>
                      </a:rPr>
                      <m:t>(</m:t>
                    </m:r>
                    <m:r>
                      <a:rPr lang="en-US" sz="5400" b="0" i="1" smtClean="0">
                        <a:latin typeface="Cambria Math" panose="02040503050406030204" pitchFamily="18" charset="0"/>
                      </a:rPr>
                      <m:t>𝑥</m:t>
                    </m:r>
                    <m:r>
                      <a:rPr lang="en-US" sz="5400" b="0" i="1" smtClean="0">
                        <a:latin typeface="Cambria Math" panose="02040503050406030204" pitchFamily="18" charset="0"/>
                      </a:rPr>
                      <m:t>, </m:t>
                    </m:r>
                    <m:r>
                      <a:rPr lang="en-US" sz="5400" b="0" i="1" smtClean="0">
                        <a:latin typeface="Cambria Math" panose="02040503050406030204" pitchFamily="18" charset="0"/>
                      </a:rPr>
                      <m:t>𝑦</m:t>
                    </m:r>
                    <m:r>
                      <a:rPr lang="en-US" sz="5400" b="0" i="1" smtClean="0">
                        <a:latin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𝜓</m:t>
                    </m:r>
                    <m:r>
                      <a:rPr lang="en-US" sz="5400" b="0" i="1" smtClean="0">
                        <a:latin typeface="Cambria Math" panose="02040503050406030204" pitchFamily="18" charset="0"/>
                        <a:ea typeface="Cambria Math" panose="02040503050406030204" pitchFamily="18" charset="0"/>
                      </a:rPr>
                      <m:t>)</m:t>
                    </m:r>
                  </m:oMath>
                </a14:m>
                <a:endParaRPr lang="en-US" sz="5400" dirty="0">
                  <a:latin typeface="Oswald" panose="020F0502020204030204" pitchFamily="2" charset="0"/>
                </a:endParaRPr>
              </a:p>
              <a:p>
                <a:pPr marL="685800" indent="-685800">
                  <a:buFont typeface="Arial" panose="020B0604020202020204" pitchFamily="34" charset="0"/>
                  <a:buChar char="•"/>
                </a:pP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𝑎𝑣𝑔</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ea typeface="Cambria Math" panose="02040503050406030204" pitchFamily="18" charset="0"/>
                          </a:rPr>
                        </m:ctrlPr>
                      </m:fPr>
                      <m:num>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𝑙𝑓</m:t>
                            </m:r>
                          </m:sub>
                        </m:sSub>
                        <m:r>
                          <a:rPr lang="en-US" sz="5400" i="1">
                            <a:latin typeface="Cambria Math" panose="02040503050406030204" pitchFamily="18" charset="0"/>
                            <a:ea typeface="Cambria Math" panose="02040503050406030204" pitchFamily="18" charset="0"/>
                          </a:rPr>
                          <m:t>+</m:t>
                        </m:r>
                        <m:r>
                          <m:rPr>
                            <m:nor/>
                          </m:rPr>
                          <a:rPr lang="en-US" sz="5400" dirty="0">
                            <a:ea typeface="Cambria Math" panose="02040503050406030204" pitchFamily="18" charset="0"/>
                          </a:rPr>
                          <m:t> </m:t>
                        </m:r>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𝑙𝑟</m:t>
                            </m:r>
                          </m:sub>
                        </m:sSub>
                        <m:r>
                          <a:rPr lang="en-US" sz="5400" i="1">
                            <a:latin typeface="Cambria Math" panose="02040503050406030204" pitchFamily="18" charset="0"/>
                            <a:ea typeface="Cambria Math" panose="02040503050406030204" pitchFamily="18" charset="0"/>
                          </a:rPr>
                          <m:t>+</m:t>
                        </m:r>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𝑟𝑓</m:t>
                            </m:r>
                          </m:sub>
                        </m:sSub>
                        <m:r>
                          <a:rPr lang="en-US" sz="5400" i="1">
                            <a:latin typeface="Cambria Math" panose="02040503050406030204" pitchFamily="18" charset="0"/>
                            <a:ea typeface="Cambria Math" panose="02040503050406030204" pitchFamily="18" charset="0"/>
                          </a:rPr>
                          <m:t>+</m:t>
                        </m:r>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𝑟𝑟</m:t>
                            </m:r>
                          </m:sub>
                        </m:sSub>
                      </m:num>
                      <m:den>
                        <m:r>
                          <a:rPr lang="en-US" sz="5400" b="0" i="1" smtClean="0">
                            <a:latin typeface="Cambria Math" panose="02040503050406030204" pitchFamily="18" charset="0"/>
                            <a:ea typeface="Cambria Math" panose="02040503050406030204" pitchFamily="18" charset="0"/>
                          </a:rPr>
                          <m:t>4</m:t>
                        </m:r>
                      </m:den>
                    </m:f>
                  </m:oMath>
                </a14:m>
                <a:r>
                  <a:rPr lang="en-US" sz="5400" dirty="0">
                    <a:latin typeface="Oswald" panose="020F0502020204030204" pitchFamily="2" charset="0"/>
                  </a:rPr>
                  <a:t> </a:t>
                </a:r>
              </a:p>
              <a:p>
                <a:pPr marL="685800" indent="-685800">
                  <a:buFont typeface="Arial" panose="020B0604020202020204" pitchFamily="34" charset="0"/>
                  <a:buChar char="•"/>
                </a:pPr>
                <a:r>
                  <a:rPr lang="en-US" sz="5400" dirty="0">
                    <a:latin typeface="Oswald" panose="020F0502020204030204" pitchFamily="2" charset="0"/>
                  </a:rPr>
                  <a:t>convert revolutions per minute to revolutions per second</a:t>
                </a:r>
                <a14:m>
                  <m:oMath xmlns:m="http://schemas.openxmlformats.org/officeDocument/2006/math">
                    <m:r>
                      <a:rPr lang="en-US" sz="5400" b="0" i="0" smtClean="0">
                        <a:latin typeface="Cambria Math" panose="02040503050406030204" pitchFamily="18" charset="0"/>
                      </a:rPr>
                      <m:t> </m:t>
                    </m:r>
                    <m:sSub>
                      <m:sSubPr>
                        <m:ctrlPr>
                          <a:rPr lang="en-US" sz="5400" i="1">
                            <a:latin typeface="Cambria Math" panose="02040503050406030204" pitchFamily="18" charset="0"/>
                          </a:rPr>
                        </m:ctrlPr>
                      </m:sSubPr>
                      <m:e>
                        <m:r>
                          <a:rPr lang="en-US" sz="5400" i="1">
                            <a:latin typeface="Cambria Math" panose="02040503050406030204" pitchFamily="18" charset="0"/>
                          </a:rPr>
                          <m:t>𝑥</m:t>
                        </m:r>
                      </m:e>
                      <m:sub>
                        <m:r>
                          <a:rPr lang="en-US" sz="5400" b="0" i="1" smtClean="0">
                            <a:latin typeface="Cambria Math" panose="02040503050406030204" pitchFamily="18" charset="0"/>
                          </a:rPr>
                          <m:t>𝑟𝑝𝑠</m:t>
                        </m:r>
                      </m:sub>
                    </m:sSub>
                    <m:r>
                      <a:rPr lang="en-US" sz="5400" b="0" i="0" smtClean="0">
                        <a:latin typeface="Cambria Math" panose="02040503050406030204" pitchFamily="18" charset="0"/>
                      </a:rPr>
                      <m:t>=</m:t>
                    </m:r>
                    <m:f>
                      <m:fPr>
                        <m:ctrlPr>
                          <a:rPr lang="en-US" sz="5400" b="0" i="1" smtClean="0">
                            <a:latin typeface="Cambria Math" panose="02040503050406030204" pitchFamily="18" charset="0"/>
                          </a:rPr>
                        </m:ctrlPr>
                      </m:fPr>
                      <m:num>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𝑎𝑣𝑔</m:t>
                            </m:r>
                          </m:sub>
                        </m:sSub>
                      </m:num>
                      <m:den>
                        <m:r>
                          <a:rPr lang="en-US" sz="5400" b="0" i="1" smtClean="0">
                            <a:latin typeface="Cambria Math" panose="02040503050406030204" pitchFamily="18" charset="0"/>
                          </a:rPr>
                          <m:t>60</m:t>
                        </m:r>
                      </m:den>
                    </m:f>
                  </m:oMath>
                </a14:m>
                <a:endParaRPr lang="en-US" sz="5400" dirty="0">
                  <a:latin typeface="Oswald" panose="020F0502020204030204" pitchFamily="2" charset="0"/>
                </a:endParaRPr>
              </a:p>
              <a:p>
                <a:pPr marL="685800" indent="-685800">
                  <a:buFont typeface="Arial" panose="020B0604020202020204" pitchFamily="34" charset="0"/>
                  <a:buChar char="•"/>
                </a:pPr>
                <a14:m>
                  <m:oMath xmlns:m="http://schemas.openxmlformats.org/officeDocument/2006/math">
                    <m:r>
                      <a:rPr lang="en-US" sz="5400" i="1" smtClean="0">
                        <a:latin typeface="Cambria Math" panose="02040503050406030204" pitchFamily="18" charset="0"/>
                      </a:rPr>
                      <m:t>𝑥</m:t>
                    </m:r>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𝑥</m:t>
                        </m:r>
                      </m:e>
                      <m:sub>
                        <m:r>
                          <a:rPr lang="en-US" sz="5400" i="1">
                            <a:latin typeface="Cambria Math" panose="02040503050406030204" pitchFamily="18" charset="0"/>
                          </a:rPr>
                          <m:t>𝑟𝑝𝑠</m:t>
                        </m:r>
                      </m:sub>
                    </m:sSub>
                    <m:r>
                      <a:rPr lang="en-US" sz="5400" b="0" i="0" smtClean="0">
                        <a:latin typeface="Cambria Math" panose="02040503050406030204" pitchFamily="18" charset="0"/>
                      </a:rPr>
                      <m:t>∗2</m:t>
                    </m:r>
                    <m:r>
                      <m:rPr>
                        <m:sty m:val="p"/>
                      </m:rPr>
                      <a:rPr lang="el-GR" sz="5400" b="0" i="1" smtClean="0">
                        <a:latin typeface="Cambria Math" panose="02040503050406030204" pitchFamily="18" charset="0"/>
                        <a:ea typeface="Cambria Math" panose="02040503050406030204" pitchFamily="18" charset="0"/>
                      </a:rPr>
                      <m:t>π</m:t>
                    </m:r>
                    <m:r>
                      <a:rPr lang="en-US" sz="5400" b="0" i="1" smtClean="0">
                        <a:latin typeface="Cambria Math" panose="02040503050406030204" pitchFamily="18" charset="0"/>
                        <a:ea typeface="Cambria Math" panose="02040503050406030204" pitchFamily="18" charset="0"/>
                      </a:rPr>
                      <m:t>𝑟</m:t>
                    </m:r>
                  </m:oMath>
                </a14:m>
                <a:endParaRPr lang="en-US" sz="5400" dirty="0">
                  <a:latin typeface="Oswald" panose="020F0502020204030204" pitchFamily="2" charset="0"/>
                </a:endParaRPr>
              </a:p>
              <a:p>
                <a:endParaRPr lang="en-US" sz="5400" dirty="0">
                  <a:latin typeface="Oswald" panose="020F0502020204030204" pitchFamily="2" charset="0"/>
                </a:endParaRPr>
              </a:p>
              <a:p>
                <a:endParaRPr lang="en-US" sz="5400" dirty="0">
                  <a:latin typeface="Oswald" panose="020F0502020204030204" pitchFamily="2" charset="0"/>
                </a:endParaRPr>
              </a:p>
            </p:txBody>
          </p:sp>
        </mc:Choice>
        <mc:Fallback xmlns="">
          <p:sp>
            <p:nvSpPr>
              <p:cNvPr id="10" name="TextBox 9">
                <a:extLst>
                  <a:ext uri="{FF2B5EF4-FFF2-40B4-BE49-F238E27FC236}">
                    <a16:creationId xmlns:a16="http://schemas.microsoft.com/office/drawing/2014/main" id="{574D0A88-8370-9587-E38E-B7B04D1DE4F8}"/>
                  </a:ext>
                </a:extLst>
              </p:cNvPr>
              <p:cNvSpPr txBox="1">
                <a:spLocks noRot="1" noChangeAspect="1" noMove="1" noResize="1" noEditPoints="1" noAdjustHandles="1" noChangeArrowheads="1" noChangeShapeType="1" noTextEdit="1"/>
              </p:cNvSpPr>
              <p:nvPr/>
            </p:nvSpPr>
            <p:spPr>
              <a:xfrm>
                <a:off x="1981200" y="1004642"/>
                <a:ext cx="13605388" cy="8277715"/>
              </a:xfrm>
              <a:prstGeom prst="rect">
                <a:avLst/>
              </a:prstGeom>
              <a:blipFill>
                <a:blip r:embed="rId3"/>
                <a:stretch>
                  <a:fillRect l="-2375" t="-1988" r="-3002"/>
                </a:stretch>
              </a:blipFill>
            </p:spPr>
            <p:txBody>
              <a:bodyPr/>
              <a:lstStyle/>
              <a:p>
                <a:r>
                  <a:rPr lang="en-US">
                    <a:noFill/>
                  </a:rPr>
                  <a:t> </a:t>
                </a:r>
              </a:p>
            </p:txBody>
          </p:sp>
        </mc:Fallback>
      </mc:AlternateContent>
    </p:spTree>
    <p:extLst>
      <p:ext uri="{BB962C8B-B14F-4D97-AF65-F5344CB8AC3E}">
        <p14:creationId xmlns:p14="http://schemas.microsoft.com/office/powerpoint/2010/main" val="3325233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74D0A88-8370-9587-E38E-B7B04D1DE4F8}"/>
                  </a:ext>
                </a:extLst>
              </p:cNvPr>
              <p:cNvSpPr txBox="1"/>
              <p:nvPr/>
            </p:nvSpPr>
            <p:spPr>
              <a:xfrm>
                <a:off x="2057400" y="663283"/>
                <a:ext cx="13605388" cy="10959795"/>
              </a:xfrm>
              <a:prstGeom prst="rect">
                <a:avLst/>
              </a:prstGeom>
              <a:noFill/>
            </p:spPr>
            <p:txBody>
              <a:bodyPr wrap="square" rtlCol="0">
                <a:spAutoFit/>
              </a:bodyPr>
              <a:lstStyle/>
              <a:p>
                <a:r>
                  <a:rPr lang="en-US" sz="5400" b="1" dirty="0">
                    <a:latin typeface="Oswald" panose="020F0502020204030204" pitchFamily="2" charset="0"/>
                  </a:rPr>
                  <a:t>Wheel </a:t>
                </a:r>
                <a:r>
                  <a:rPr lang="en-US" sz="5400" b="1" dirty="0" err="1">
                    <a:latin typeface="Oswald" panose="020F0502020204030204" pitchFamily="2" charset="0"/>
                  </a:rPr>
                  <a:t>odometery</a:t>
                </a:r>
                <a:endParaRPr lang="en-US" sz="5400" b="1" dirty="0">
                  <a:latin typeface="Oswald" panose="020F0502020204030204" pitchFamily="2" charset="0"/>
                </a:endParaRPr>
              </a:p>
              <a:p>
                <a:pPr marL="685800" indent="-685800">
                  <a:buFont typeface="Arial" panose="020B0604020202020204" pitchFamily="34" charset="0"/>
                  <a:buChar char="•"/>
                </a:pPr>
                <a:r>
                  <a:rPr lang="en-US" sz="5400" dirty="0">
                    <a:latin typeface="Oswald" panose="020F0502020204030204" pitchFamily="2" charset="0"/>
                  </a:rPr>
                  <a:t>From velocity which encoders supply us with we calculate the position matrix </a:t>
                </a:r>
                <a14:m>
                  <m:oMath xmlns:m="http://schemas.openxmlformats.org/officeDocument/2006/math">
                    <m:r>
                      <a:rPr lang="en-US" sz="5400" b="0" i="1" smtClean="0">
                        <a:latin typeface="Cambria Math" panose="02040503050406030204" pitchFamily="18" charset="0"/>
                      </a:rPr>
                      <m:t>(</m:t>
                    </m:r>
                    <m:r>
                      <a:rPr lang="en-US" sz="5400" b="0" i="1" smtClean="0">
                        <a:latin typeface="Cambria Math" panose="02040503050406030204" pitchFamily="18" charset="0"/>
                      </a:rPr>
                      <m:t>𝑥</m:t>
                    </m:r>
                    <m:r>
                      <a:rPr lang="en-US" sz="5400" b="0" i="1" smtClean="0">
                        <a:latin typeface="Cambria Math" panose="02040503050406030204" pitchFamily="18" charset="0"/>
                      </a:rPr>
                      <m:t>, </m:t>
                    </m:r>
                    <m:r>
                      <a:rPr lang="en-US" sz="5400" b="0" i="1" smtClean="0">
                        <a:latin typeface="Cambria Math" panose="02040503050406030204" pitchFamily="18" charset="0"/>
                      </a:rPr>
                      <m:t>𝑦</m:t>
                    </m:r>
                    <m:r>
                      <a:rPr lang="en-US" sz="5400" b="0" i="1" smtClean="0">
                        <a:latin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𝜓</m:t>
                    </m:r>
                    <m:r>
                      <a:rPr lang="en-US" sz="5400" b="0" i="1" smtClean="0">
                        <a:latin typeface="Cambria Math" panose="02040503050406030204" pitchFamily="18" charset="0"/>
                        <a:ea typeface="Cambria Math" panose="02040503050406030204" pitchFamily="18" charset="0"/>
                      </a:rPr>
                      <m:t>)</m:t>
                    </m:r>
                  </m:oMath>
                </a14:m>
                <a:endParaRPr lang="en-US" sz="5400" dirty="0">
                  <a:latin typeface="Oswald" panose="020F0502020204030204" pitchFamily="2" charset="0"/>
                </a:endParaRPr>
              </a:p>
              <a:p>
                <a:pPr marL="685800" indent="-685800">
                  <a:buFont typeface="Arial" panose="020B0604020202020204" pitchFamily="34" charset="0"/>
                  <a:buChar char="•"/>
                </a:pP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𝜓</m:t>
                        </m:r>
                      </m:e>
                      <m:sub>
                        <m:r>
                          <a:rPr lang="en-US" sz="5400" b="0" i="1" smtClean="0">
                            <a:latin typeface="Cambria Math" panose="02040503050406030204" pitchFamily="18" charset="0"/>
                          </a:rPr>
                          <m:t>𝑎𝑣𝑔</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ea typeface="Cambria Math" panose="02040503050406030204" pitchFamily="18" charset="0"/>
                          </a:rPr>
                        </m:ctrlPr>
                      </m:fPr>
                      <m:num>
                        <m:sSub>
                          <m:sSubPr>
                            <m:ctrlPr>
                              <a:rPr lang="en-US" sz="5400" i="1">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m:t>
                            </m:r>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𝑙𝑓</m:t>
                            </m:r>
                          </m:sub>
                        </m:sSub>
                        <m:r>
                          <a:rPr lang="en-US" sz="5400" i="1">
                            <a:latin typeface="Cambria Math" panose="02040503050406030204" pitchFamily="18" charset="0"/>
                            <a:ea typeface="Cambria Math" panose="02040503050406030204" pitchFamily="18" charset="0"/>
                          </a:rPr>
                          <m:t>+</m:t>
                        </m:r>
                        <m:r>
                          <m:rPr>
                            <m:nor/>
                          </m:rPr>
                          <a:rPr lang="en-US" sz="5400" dirty="0">
                            <a:ea typeface="Cambria Math" panose="02040503050406030204" pitchFamily="18" charset="0"/>
                          </a:rPr>
                          <m:t> </m:t>
                        </m:r>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𝑙𝑟</m:t>
                            </m:r>
                          </m:sub>
                        </m:sSub>
                        <m:r>
                          <a:rPr lang="en-US" sz="5400" b="0" i="1" smtClean="0">
                            <a:latin typeface="Cambria Math" panose="02040503050406030204" pitchFamily="18" charset="0"/>
                            <a:ea typeface="Cambria Math" panose="02040503050406030204" pitchFamily="18" charset="0"/>
                          </a:rPr>
                          <m:t>−</m:t>
                        </m:r>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𝑟𝑓</m:t>
                            </m:r>
                          </m:sub>
                        </m:sSub>
                        <m:r>
                          <a:rPr lang="en-US" sz="5400" i="1">
                            <a:latin typeface="Cambria Math" panose="02040503050406030204" pitchFamily="18" charset="0"/>
                            <a:ea typeface="Cambria Math" panose="02040503050406030204" pitchFamily="18" charset="0"/>
                          </a:rPr>
                          <m:t>+</m:t>
                        </m:r>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𝑟𝑟</m:t>
                            </m:r>
                          </m:sub>
                        </m:sSub>
                      </m:num>
                      <m:den>
                        <m:r>
                          <a:rPr lang="en-US" sz="5400" b="0" i="1" smtClean="0">
                            <a:latin typeface="Cambria Math" panose="02040503050406030204" pitchFamily="18" charset="0"/>
                            <a:ea typeface="Cambria Math" panose="02040503050406030204" pitchFamily="18" charset="0"/>
                          </a:rPr>
                          <m:t>4</m:t>
                        </m:r>
                      </m:den>
                    </m:f>
                  </m:oMath>
                </a14:m>
                <a:r>
                  <a:rPr lang="en-US" sz="5400" dirty="0">
                    <a:latin typeface="Oswald" panose="020F0502020204030204" pitchFamily="2" charset="0"/>
                  </a:rPr>
                  <a:t> </a:t>
                </a:r>
              </a:p>
              <a:p>
                <a:pPr marL="685800" indent="-685800">
                  <a:buFont typeface="Arial" panose="020B0604020202020204" pitchFamily="34" charset="0"/>
                  <a:buChar char="•"/>
                </a:pPr>
                <a:r>
                  <a:rPr lang="en-US" sz="5400" dirty="0">
                    <a:latin typeface="Oswald" panose="020F0502020204030204" pitchFamily="2" charset="0"/>
                  </a:rPr>
                  <a:t>convert revolutions per minute to revolutions per second</a:t>
                </a:r>
                <a14:m>
                  <m:oMath xmlns:m="http://schemas.openxmlformats.org/officeDocument/2006/math">
                    <m:r>
                      <a:rPr lang="en-US" sz="5400" b="0" i="0" smtClean="0">
                        <a:latin typeface="Cambria Math" panose="02040503050406030204" pitchFamily="18" charset="0"/>
                      </a:rPr>
                      <m:t> </m:t>
                    </m:r>
                    <m:sSub>
                      <m:sSubPr>
                        <m:ctrlPr>
                          <a:rPr lang="en-US" sz="5400" i="1">
                            <a:latin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𝜓</m:t>
                        </m:r>
                      </m:e>
                      <m:sub>
                        <m:r>
                          <a:rPr lang="en-US" sz="5400" b="0" i="1" smtClean="0">
                            <a:latin typeface="Cambria Math" panose="02040503050406030204" pitchFamily="18" charset="0"/>
                          </a:rPr>
                          <m:t>𝑟𝑝𝑠</m:t>
                        </m:r>
                      </m:sub>
                    </m:sSub>
                    <m:r>
                      <a:rPr lang="en-US" sz="5400" b="0" i="0" smtClean="0">
                        <a:latin typeface="Cambria Math" panose="02040503050406030204" pitchFamily="18" charset="0"/>
                      </a:rPr>
                      <m:t>=</m:t>
                    </m:r>
                    <m:f>
                      <m:fPr>
                        <m:ctrlPr>
                          <a:rPr lang="en-US" sz="5400" b="0" i="1" smtClean="0">
                            <a:latin typeface="Cambria Math" panose="02040503050406030204" pitchFamily="18" charset="0"/>
                          </a:rPr>
                        </m:ctrlPr>
                      </m:fPr>
                      <m:num>
                        <m:sSub>
                          <m:sSubPr>
                            <m:ctrlPr>
                              <a:rPr lang="en-US" sz="5400" b="0" i="1" smtClean="0">
                                <a:latin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𝜓</m:t>
                            </m:r>
                          </m:e>
                          <m:sub>
                            <m:r>
                              <a:rPr lang="en-US" sz="5400" b="0" i="1" smtClean="0">
                                <a:latin typeface="Cambria Math" panose="02040503050406030204" pitchFamily="18" charset="0"/>
                              </a:rPr>
                              <m:t>𝑎𝑣𝑔</m:t>
                            </m:r>
                          </m:sub>
                        </m:sSub>
                      </m:num>
                      <m:den>
                        <m:r>
                          <a:rPr lang="en-US" sz="5400" b="0" i="1" smtClean="0">
                            <a:latin typeface="Cambria Math" panose="02040503050406030204" pitchFamily="18" charset="0"/>
                          </a:rPr>
                          <m:t>60</m:t>
                        </m:r>
                      </m:den>
                    </m:f>
                  </m:oMath>
                </a14:m>
                <a:endParaRPr lang="en-US" sz="5400" dirty="0">
                  <a:latin typeface="Oswald" panose="020F0502020204030204" pitchFamily="2" charset="0"/>
                </a:endParaRPr>
              </a:p>
              <a:p>
                <a:pPr marL="685800" indent="-685800">
                  <a:buFont typeface="Arial" panose="020B0604020202020204" pitchFamily="34" charset="0"/>
                  <a:buChar char="•"/>
                </a:pPr>
                <a14:m>
                  <m:oMath xmlns:m="http://schemas.openxmlformats.org/officeDocument/2006/math">
                    <m:r>
                      <a:rPr lang="en-US" sz="5400" i="1">
                        <a:latin typeface="Cambria Math" panose="02040503050406030204" pitchFamily="18" charset="0"/>
                        <a:ea typeface="Cambria Math" panose="02040503050406030204" pitchFamily="18" charset="0"/>
                      </a:rPr>
                      <m:t>𝜓</m:t>
                    </m:r>
                    <m:r>
                      <a:rPr lang="en-US" sz="5400" b="0" i="1" smtClean="0">
                        <a:latin typeface="Cambria Math" panose="02040503050406030204" pitchFamily="18" charset="0"/>
                      </a:rPr>
                      <m:t>=</m:t>
                    </m:r>
                  </m:oMath>
                </a14:m>
                <a:r>
                  <a:rPr lang="en-US" sz="5400" dirty="0"/>
                  <a:t> </a:t>
                </a:r>
                <a14:m>
                  <m:oMath xmlns:m="http://schemas.openxmlformats.org/officeDocument/2006/math">
                    <m:f>
                      <m:fPr>
                        <m:ctrlPr>
                          <a:rPr lang="en-US" sz="5400" b="0" i="1" smtClean="0">
                            <a:latin typeface="Cambria Math" panose="02040503050406030204" pitchFamily="18" charset="0"/>
                            <a:ea typeface="Cambria Math" panose="02040503050406030204" pitchFamily="18" charset="0"/>
                          </a:rPr>
                        </m:ctrlPr>
                      </m:fPr>
                      <m:num>
                        <m:sSub>
                          <m:sSubPr>
                            <m:ctrlPr>
                              <a:rPr lang="en-US" sz="5400" i="1">
                                <a:latin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𝜓</m:t>
                            </m:r>
                          </m:e>
                          <m:sub>
                            <m:r>
                              <a:rPr lang="en-US" sz="5400" i="1">
                                <a:latin typeface="Cambria Math" panose="02040503050406030204" pitchFamily="18" charset="0"/>
                              </a:rPr>
                              <m:t>𝑟𝑝𝑠</m:t>
                            </m:r>
                          </m:sub>
                        </m:sSub>
                        <m:r>
                          <a:rPr lang="en-US" sz="5400">
                            <a:latin typeface="Cambria Math" panose="02040503050406030204" pitchFamily="18" charset="0"/>
                          </a:rPr>
                          <m:t>∗2</m:t>
                        </m:r>
                        <m:r>
                          <m:rPr>
                            <m:sty m:val="p"/>
                          </m:rPr>
                          <a:rPr lang="el-GR" sz="5400" i="1">
                            <a:latin typeface="Cambria Math" panose="02040503050406030204" pitchFamily="18" charset="0"/>
                            <a:ea typeface="Cambria Math" panose="02040503050406030204" pitchFamily="18" charset="0"/>
                          </a:rPr>
                          <m:t>π</m:t>
                        </m:r>
                        <m:r>
                          <a:rPr lang="en-US" sz="5400" i="1">
                            <a:latin typeface="Cambria Math" panose="02040503050406030204" pitchFamily="18" charset="0"/>
                            <a:ea typeface="Cambria Math" panose="02040503050406030204" pitchFamily="18" charset="0"/>
                          </a:rPr>
                          <m:t>𝑟</m:t>
                        </m:r>
                      </m:num>
                      <m:den>
                        <m:f>
                          <m:fPr>
                            <m:ctrlPr>
                              <a:rPr lang="en-US" sz="5400" b="0" i="1" smtClean="0">
                                <a:latin typeface="Cambria Math" panose="02040503050406030204" pitchFamily="18" charset="0"/>
                                <a:ea typeface="Cambria Math" panose="02040503050406030204" pitchFamily="18" charset="0"/>
                              </a:rPr>
                            </m:ctrlPr>
                          </m:fPr>
                          <m:num>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𝑙</m:t>
                                </m:r>
                              </m:e>
                              <m:sub>
                                <m:r>
                                  <a:rPr lang="en-US" sz="5400" b="0" i="1" smtClean="0">
                                    <a:latin typeface="Cambria Math" panose="02040503050406030204" pitchFamily="18" charset="0"/>
                                    <a:ea typeface="Cambria Math" panose="02040503050406030204" pitchFamily="18" charset="0"/>
                                  </a:rPr>
                                  <m:t>𝑓𝑟</m:t>
                                </m:r>
                              </m:sub>
                            </m:sSub>
                          </m:num>
                          <m:den>
                            <m:r>
                              <a:rPr lang="en-US" sz="5400" b="0" i="1" smtClean="0">
                                <a:latin typeface="Cambria Math" panose="02040503050406030204" pitchFamily="18" charset="0"/>
                                <a:ea typeface="Cambria Math" panose="02040503050406030204" pitchFamily="18" charset="0"/>
                              </a:rPr>
                              <m:t>2</m:t>
                            </m:r>
                          </m:den>
                        </m:f>
                        <m:r>
                          <a:rPr lang="en-US" sz="5400" b="0" i="1" smtClean="0">
                            <a:latin typeface="Cambria Math" panose="02040503050406030204" pitchFamily="18" charset="0"/>
                            <a:ea typeface="Cambria Math" panose="02040503050406030204" pitchFamily="18" charset="0"/>
                          </a:rPr>
                          <m:t>+</m:t>
                        </m:r>
                        <m:f>
                          <m:fPr>
                            <m:ctrlPr>
                              <a:rPr lang="en-US" sz="5400" b="0" i="1" smtClean="0">
                                <a:latin typeface="Cambria Math" panose="02040503050406030204" pitchFamily="18" charset="0"/>
                                <a:ea typeface="Cambria Math" panose="02040503050406030204" pitchFamily="18" charset="0"/>
                              </a:rPr>
                            </m:ctrlPr>
                          </m:fPr>
                          <m:num>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𝑙</m:t>
                                </m:r>
                              </m:e>
                              <m:sub>
                                <m:r>
                                  <a:rPr lang="en-US" sz="5400" b="0" i="1" smtClean="0">
                                    <a:latin typeface="Cambria Math" panose="02040503050406030204" pitchFamily="18" charset="0"/>
                                    <a:ea typeface="Cambria Math" panose="02040503050406030204" pitchFamily="18" charset="0"/>
                                  </a:rPr>
                                  <m:t>𝑙𝑟</m:t>
                                </m:r>
                              </m:sub>
                            </m:sSub>
                          </m:num>
                          <m:den>
                            <m:r>
                              <a:rPr lang="en-US" sz="5400" b="0" i="1" smtClean="0">
                                <a:latin typeface="Cambria Math" panose="02040503050406030204" pitchFamily="18" charset="0"/>
                                <a:ea typeface="Cambria Math" panose="02040503050406030204" pitchFamily="18" charset="0"/>
                              </a:rPr>
                              <m:t>2</m:t>
                            </m:r>
                          </m:den>
                        </m:f>
                      </m:den>
                    </m:f>
                  </m:oMath>
                </a14:m>
                <a:r>
                  <a:rPr lang="en-US" sz="5400" dirty="0">
                    <a:latin typeface="Oswald" panose="020F0502020204030204" pitchFamily="2" charset="0"/>
                  </a:rPr>
                  <a:t> which </a:t>
                </a:r>
                <a14:m>
                  <m:oMath xmlns:m="http://schemas.openxmlformats.org/officeDocument/2006/math">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𝑙</m:t>
                        </m:r>
                      </m:e>
                      <m:sub>
                        <m:r>
                          <a:rPr lang="en-US" sz="5400" i="1">
                            <a:latin typeface="Cambria Math" panose="02040503050406030204" pitchFamily="18" charset="0"/>
                            <a:ea typeface="Cambria Math" panose="02040503050406030204" pitchFamily="18" charset="0"/>
                          </a:rPr>
                          <m:t>𝑓𝑟</m:t>
                        </m:r>
                      </m:sub>
                    </m:sSub>
                  </m:oMath>
                </a14:m>
                <a:r>
                  <a:rPr lang="en-US" sz="5400" dirty="0">
                    <a:latin typeface="Oswald" panose="020F0502020204030204" pitchFamily="2" charset="0"/>
                  </a:rPr>
                  <a:t>: the distance between the front wheel center and rear wheel center</a:t>
                </a:r>
              </a:p>
              <a:p>
                <a:endParaRPr lang="en-US" sz="5400" dirty="0">
                  <a:latin typeface="Oswald" panose="020F0502020204030204" pitchFamily="2" charset="0"/>
                </a:endParaRPr>
              </a:p>
              <a:p>
                <a:endParaRPr lang="en-US" sz="5400" dirty="0">
                  <a:latin typeface="Oswald" panose="020F0502020204030204" pitchFamily="2" charset="0"/>
                </a:endParaRPr>
              </a:p>
            </p:txBody>
          </p:sp>
        </mc:Choice>
        <mc:Fallback xmlns="">
          <p:sp>
            <p:nvSpPr>
              <p:cNvPr id="10" name="TextBox 9">
                <a:extLst>
                  <a:ext uri="{FF2B5EF4-FFF2-40B4-BE49-F238E27FC236}">
                    <a16:creationId xmlns:a16="http://schemas.microsoft.com/office/drawing/2014/main" id="{574D0A88-8370-9587-E38E-B7B04D1DE4F8}"/>
                  </a:ext>
                </a:extLst>
              </p:cNvPr>
              <p:cNvSpPr txBox="1">
                <a:spLocks noRot="1" noChangeAspect="1" noMove="1" noResize="1" noEditPoints="1" noAdjustHandles="1" noChangeArrowheads="1" noChangeShapeType="1" noTextEdit="1"/>
              </p:cNvSpPr>
              <p:nvPr/>
            </p:nvSpPr>
            <p:spPr>
              <a:xfrm>
                <a:off x="2057400" y="663283"/>
                <a:ext cx="13605388" cy="10959795"/>
              </a:xfrm>
              <a:prstGeom prst="rect">
                <a:avLst/>
              </a:prstGeom>
              <a:blipFill>
                <a:blip r:embed="rId3"/>
                <a:stretch>
                  <a:fillRect l="-2420" t="-1502" r="-3048"/>
                </a:stretch>
              </a:blipFill>
            </p:spPr>
            <p:txBody>
              <a:bodyPr/>
              <a:lstStyle/>
              <a:p>
                <a:r>
                  <a:rPr lang="en-US">
                    <a:noFill/>
                  </a:rPr>
                  <a:t> </a:t>
                </a:r>
              </a:p>
            </p:txBody>
          </p:sp>
        </mc:Fallback>
      </mc:AlternateContent>
    </p:spTree>
    <p:extLst>
      <p:ext uri="{BB962C8B-B14F-4D97-AF65-F5344CB8AC3E}">
        <p14:creationId xmlns:p14="http://schemas.microsoft.com/office/powerpoint/2010/main" val="4249411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74D0A88-8370-9587-E38E-B7B04D1DE4F8}"/>
                  </a:ext>
                </a:extLst>
              </p:cNvPr>
              <p:cNvSpPr txBox="1"/>
              <p:nvPr/>
            </p:nvSpPr>
            <p:spPr>
              <a:xfrm>
                <a:off x="2057400" y="663283"/>
                <a:ext cx="13605388" cy="10959795"/>
              </a:xfrm>
              <a:prstGeom prst="rect">
                <a:avLst/>
              </a:prstGeom>
              <a:noFill/>
            </p:spPr>
            <p:txBody>
              <a:bodyPr wrap="square" rtlCol="0">
                <a:spAutoFit/>
              </a:bodyPr>
              <a:lstStyle/>
              <a:p>
                <a:r>
                  <a:rPr lang="en-US" sz="5400" b="1" dirty="0">
                    <a:latin typeface="Oswald" panose="020F0502020204030204" pitchFamily="2" charset="0"/>
                  </a:rPr>
                  <a:t>Wheel </a:t>
                </a:r>
                <a:r>
                  <a:rPr lang="en-US" sz="5400" b="1" dirty="0" err="1">
                    <a:latin typeface="Oswald" panose="020F0502020204030204" pitchFamily="2" charset="0"/>
                  </a:rPr>
                  <a:t>odometery</a:t>
                </a:r>
                <a:endParaRPr lang="en-US" sz="5400" b="1" dirty="0">
                  <a:latin typeface="Oswald" panose="020F0502020204030204" pitchFamily="2" charset="0"/>
                </a:endParaRPr>
              </a:p>
              <a:p>
                <a:pPr marL="685800" indent="-685800">
                  <a:buFont typeface="Arial" panose="020B0604020202020204" pitchFamily="34" charset="0"/>
                  <a:buChar char="•"/>
                </a:pPr>
                <a:r>
                  <a:rPr lang="en-US" sz="5400" dirty="0">
                    <a:latin typeface="Oswald" panose="020F0502020204030204" pitchFamily="2" charset="0"/>
                  </a:rPr>
                  <a:t>From velocity which encoders supply us with we calculate the position matrix </a:t>
                </a:r>
                <a14:m>
                  <m:oMath xmlns:m="http://schemas.openxmlformats.org/officeDocument/2006/math">
                    <m:r>
                      <a:rPr lang="en-US" sz="5400" b="0" i="1" smtClean="0">
                        <a:latin typeface="Cambria Math" panose="02040503050406030204" pitchFamily="18" charset="0"/>
                      </a:rPr>
                      <m:t>(</m:t>
                    </m:r>
                    <m:r>
                      <a:rPr lang="en-US" sz="5400" b="0" i="1" smtClean="0">
                        <a:latin typeface="Cambria Math" panose="02040503050406030204" pitchFamily="18" charset="0"/>
                      </a:rPr>
                      <m:t>𝑥</m:t>
                    </m:r>
                    <m:r>
                      <a:rPr lang="en-US" sz="5400" b="0" i="1" smtClean="0">
                        <a:latin typeface="Cambria Math" panose="02040503050406030204" pitchFamily="18" charset="0"/>
                      </a:rPr>
                      <m:t>, </m:t>
                    </m:r>
                    <m:r>
                      <a:rPr lang="en-US" sz="5400" b="0" i="1" smtClean="0">
                        <a:latin typeface="Cambria Math" panose="02040503050406030204" pitchFamily="18" charset="0"/>
                      </a:rPr>
                      <m:t>𝑦</m:t>
                    </m:r>
                    <m:r>
                      <a:rPr lang="en-US" sz="5400" b="0" i="1" smtClean="0">
                        <a:latin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𝜓</m:t>
                    </m:r>
                    <m:r>
                      <a:rPr lang="en-US" sz="5400" b="0" i="1" smtClean="0">
                        <a:latin typeface="Cambria Math" panose="02040503050406030204" pitchFamily="18" charset="0"/>
                        <a:ea typeface="Cambria Math" panose="02040503050406030204" pitchFamily="18" charset="0"/>
                      </a:rPr>
                      <m:t>)</m:t>
                    </m:r>
                  </m:oMath>
                </a14:m>
                <a:endParaRPr lang="en-US" sz="5400" dirty="0">
                  <a:latin typeface="Oswald" panose="020F0502020204030204" pitchFamily="2" charset="0"/>
                </a:endParaRPr>
              </a:p>
              <a:p>
                <a:pPr marL="685800" indent="-685800">
                  <a:buFont typeface="Arial" panose="020B0604020202020204" pitchFamily="34" charset="0"/>
                  <a:buChar char="•"/>
                </a:pP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𝜓</m:t>
                        </m:r>
                      </m:e>
                      <m:sub>
                        <m:r>
                          <a:rPr lang="en-US" sz="5400" b="0" i="1" smtClean="0">
                            <a:latin typeface="Cambria Math" panose="02040503050406030204" pitchFamily="18" charset="0"/>
                          </a:rPr>
                          <m:t>𝑎𝑣𝑔</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ea typeface="Cambria Math" panose="02040503050406030204" pitchFamily="18" charset="0"/>
                          </a:rPr>
                        </m:ctrlPr>
                      </m:fPr>
                      <m:num>
                        <m:sSub>
                          <m:sSubPr>
                            <m:ctrlPr>
                              <a:rPr lang="en-US" sz="5400" i="1">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m:t>
                            </m:r>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𝑙𝑓</m:t>
                            </m:r>
                          </m:sub>
                        </m:sSub>
                        <m:r>
                          <a:rPr lang="en-US" sz="5400" i="1">
                            <a:latin typeface="Cambria Math" panose="02040503050406030204" pitchFamily="18" charset="0"/>
                            <a:ea typeface="Cambria Math" panose="02040503050406030204" pitchFamily="18" charset="0"/>
                          </a:rPr>
                          <m:t>+</m:t>
                        </m:r>
                        <m:r>
                          <m:rPr>
                            <m:nor/>
                          </m:rPr>
                          <a:rPr lang="en-US" sz="5400" dirty="0">
                            <a:ea typeface="Cambria Math" panose="02040503050406030204" pitchFamily="18" charset="0"/>
                          </a:rPr>
                          <m:t> </m:t>
                        </m:r>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𝑙𝑟</m:t>
                            </m:r>
                          </m:sub>
                        </m:sSub>
                        <m:r>
                          <a:rPr lang="en-US" sz="5400" b="0" i="1" smtClean="0">
                            <a:latin typeface="Cambria Math" panose="02040503050406030204" pitchFamily="18" charset="0"/>
                            <a:ea typeface="Cambria Math" panose="02040503050406030204" pitchFamily="18" charset="0"/>
                          </a:rPr>
                          <m:t>−</m:t>
                        </m:r>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𝑟𝑓</m:t>
                            </m:r>
                          </m:sub>
                        </m:sSub>
                        <m:r>
                          <a:rPr lang="en-US" sz="5400" i="1">
                            <a:latin typeface="Cambria Math" panose="02040503050406030204" pitchFamily="18" charset="0"/>
                            <a:ea typeface="Cambria Math" panose="02040503050406030204" pitchFamily="18" charset="0"/>
                          </a:rPr>
                          <m:t>+</m:t>
                        </m:r>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𝜔</m:t>
                            </m:r>
                          </m:e>
                          <m:sub>
                            <m:r>
                              <a:rPr lang="en-US" sz="5400" i="1">
                                <a:latin typeface="Cambria Math" panose="02040503050406030204" pitchFamily="18" charset="0"/>
                                <a:ea typeface="Cambria Math" panose="02040503050406030204" pitchFamily="18" charset="0"/>
                              </a:rPr>
                              <m:t>𝑟𝑟</m:t>
                            </m:r>
                          </m:sub>
                        </m:sSub>
                      </m:num>
                      <m:den>
                        <m:r>
                          <a:rPr lang="en-US" sz="5400" b="0" i="1" smtClean="0">
                            <a:latin typeface="Cambria Math" panose="02040503050406030204" pitchFamily="18" charset="0"/>
                            <a:ea typeface="Cambria Math" panose="02040503050406030204" pitchFamily="18" charset="0"/>
                          </a:rPr>
                          <m:t>4</m:t>
                        </m:r>
                      </m:den>
                    </m:f>
                  </m:oMath>
                </a14:m>
                <a:r>
                  <a:rPr lang="en-US" sz="5400" dirty="0">
                    <a:latin typeface="Oswald" panose="020F0502020204030204" pitchFamily="2" charset="0"/>
                  </a:rPr>
                  <a:t> </a:t>
                </a:r>
              </a:p>
              <a:p>
                <a:pPr marL="685800" indent="-685800">
                  <a:buFont typeface="Arial" panose="020B0604020202020204" pitchFamily="34" charset="0"/>
                  <a:buChar char="•"/>
                </a:pPr>
                <a:r>
                  <a:rPr lang="en-US" sz="5400" dirty="0">
                    <a:latin typeface="Oswald" panose="020F0502020204030204" pitchFamily="2" charset="0"/>
                  </a:rPr>
                  <a:t>convert revolutions per minute to revolutions per second</a:t>
                </a:r>
                <a14:m>
                  <m:oMath xmlns:m="http://schemas.openxmlformats.org/officeDocument/2006/math">
                    <m:r>
                      <a:rPr lang="en-US" sz="5400" b="0" i="0" smtClean="0">
                        <a:latin typeface="Cambria Math" panose="02040503050406030204" pitchFamily="18" charset="0"/>
                      </a:rPr>
                      <m:t> </m:t>
                    </m:r>
                    <m:sSub>
                      <m:sSubPr>
                        <m:ctrlPr>
                          <a:rPr lang="en-US" sz="5400" i="1">
                            <a:latin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𝜓</m:t>
                        </m:r>
                      </m:e>
                      <m:sub>
                        <m:r>
                          <a:rPr lang="en-US" sz="5400" b="0" i="1" smtClean="0">
                            <a:latin typeface="Cambria Math" panose="02040503050406030204" pitchFamily="18" charset="0"/>
                          </a:rPr>
                          <m:t>𝑟𝑝𝑠</m:t>
                        </m:r>
                      </m:sub>
                    </m:sSub>
                    <m:r>
                      <a:rPr lang="en-US" sz="5400" b="0" i="0" smtClean="0">
                        <a:latin typeface="Cambria Math" panose="02040503050406030204" pitchFamily="18" charset="0"/>
                      </a:rPr>
                      <m:t>=</m:t>
                    </m:r>
                    <m:f>
                      <m:fPr>
                        <m:ctrlPr>
                          <a:rPr lang="en-US" sz="5400" b="0" i="1" smtClean="0">
                            <a:latin typeface="Cambria Math" panose="02040503050406030204" pitchFamily="18" charset="0"/>
                          </a:rPr>
                        </m:ctrlPr>
                      </m:fPr>
                      <m:num>
                        <m:sSub>
                          <m:sSubPr>
                            <m:ctrlPr>
                              <a:rPr lang="en-US" sz="5400" b="0" i="1" smtClean="0">
                                <a:latin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𝜓</m:t>
                            </m:r>
                          </m:e>
                          <m:sub>
                            <m:r>
                              <a:rPr lang="en-US" sz="5400" b="0" i="1" smtClean="0">
                                <a:latin typeface="Cambria Math" panose="02040503050406030204" pitchFamily="18" charset="0"/>
                              </a:rPr>
                              <m:t>𝑎𝑣𝑔</m:t>
                            </m:r>
                          </m:sub>
                        </m:sSub>
                      </m:num>
                      <m:den>
                        <m:r>
                          <a:rPr lang="en-US" sz="5400" b="0" i="1" smtClean="0">
                            <a:latin typeface="Cambria Math" panose="02040503050406030204" pitchFamily="18" charset="0"/>
                          </a:rPr>
                          <m:t>60</m:t>
                        </m:r>
                      </m:den>
                    </m:f>
                  </m:oMath>
                </a14:m>
                <a:endParaRPr lang="en-US" sz="5400" dirty="0">
                  <a:latin typeface="Oswald" panose="020F0502020204030204" pitchFamily="2" charset="0"/>
                </a:endParaRPr>
              </a:p>
              <a:p>
                <a:pPr marL="685800" indent="-685800">
                  <a:buFont typeface="Arial" panose="020B0604020202020204" pitchFamily="34" charset="0"/>
                  <a:buChar char="•"/>
                </a:pPr>
                <a14:m>
                  <m:oMath xmlns:m="http://schemas.openxmlformats.org/officeDocument/2006/math">
                    <m:r>
                      <a:rPr lang="en-US" sz="5400" i="1">
                        <a:latin typeface="Cambria Math" panose="02040503050406030204" pitchFamily="18" charset="0"/>
                        <a:ea typeface="Cambria Math" panose="02040503050406030204" pitchFamily="18" charset="0"/>
                      </a:rPr>
                      <m:t>𝜓</m:t>
                    </m:r>
                    <m:r>
                      <a:rPr lang="en-US" sz="5400" b="0" i="1" smtClean="0">
                        <a:latin typeface="Cambria Math" panose="02040503050406030204" pitchFamily="18" charset="0"/>
                      </a:rPr>
                      <m:t>=</m:t>
                    </m:r>
                  </m:oMath>
                </a14:m>
                <a:r>
                  <a:rPr lang="en-US" sz="5400" dirty="0"/>
                  <a:t> </a:t>
                </a:r>
                <a14:m>
                  <m:oMath xmlns:m="http://schemas.openxmlformats.org/officeDocument/2006/math">
                    <m:f>
                      <m:fPr>
                        <m:ctrlPr>
                          <a:rPr lang="en-US" sz="5400" b="0" i="1" smtClean="0">
                            <a:latin typeface="Cambria Math" panose="02040503050406030204" pitchFamily="18" charset="0"/>
                            <a:ea typeface="Cambria Math" panose="02040503050406030204" pitchFamily="18" charset="0"/>
                          </a:rPr>
                        </m:ctrlPr>
                      </m:fPr>
                      <m:num>
                        <m:sSub>
                          <m:sSubPr>
                            <m:ctrlPr>
                              <a:rPr lang="en-US" sz="5400" i="1">
                                <a:latin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𝜓</m:t>
                            </m:r>
                          </m:e>
                          <m:sub>
                            <m:r>
                              <a:rPr lang="en-US" sz="5400" i="1">
                                <a:latin typeface="Cambria Math" panose="02040503050406030204" pitchFamily="18" charset="0"/>
                              </a:rPr>
                              <m:t>𝑟𝑝𝑠</m:t>
                            </m:r>
                          </m:sub>
                        </m:sSub>
                        <m:r>
                          <a:rPr lang="en-US" sz="5400">
                            <a:latin typeface="Cambria Math" panose="02040503050406030204" pitchFamily="18" charset="0"/>
                          </a:rPr>
                          <m:t>∗2</m:t>
                        </m:r>
                        <m:r>
                          <m:rPr>
                            <m:sty m:val="p"/>
                          </m:rPr>
                          <a:rPr lang="el-GR" sz="5400" i="1">
                            <a:latin typeface="Cambria Math" panose="02040503050406030204" pitchFamily="18" charset="0"/>
                            <a:ea typeface="Cambria Math" panose="02040503050406030204" pitchFamily="18" charset="0"/>
                          </a:rPr>
                          <m:t>π</m:t>
                        </m:r>
                        <m:r>
                          <a:rPr lang="en-US" sz="5400" i="1">
                            <a:latin typeface="Cambria Math" panose="02040503050406030204" pitchFamily="18" charset="0"/>
                            <a:ea typeface="Cambria Math" panose="02040503050406030204" pitchFamily="18" charset="0"/>
                          </a:rPr>
                          <m:t>𝑟</m:t>
                        </m:r>
                      </m:num>
                      <m:den>
                        <m:f>
                          <m:fPr>
                            <m:ctrlPr>
                              <a:rPr lang="en-US" sz="5400" b="0" i="1" smtClean="0">
                                <a:latin typeface="Cambria Math" panose="02040503050406030204" pitchFamily="18" charset="0"/>
                                <a:ea typeface="Cambria Math" panose="02040503050406030204" pitchFamily="18" charset="0"/>
                              </a:rPr>
                            </m:ctrlPr>
                          </m:fPr>
                          <m:num>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𝑙</m:t>
                                </m:r>
                              </m:e>
                              <m:sub>
                                <m:r>
                                  <a:rPr lang="en-US" sz="5400" b="0" i="1" smtClean="0">
                                    <a:latin typeface="Cambria Math" panose="02040503050406030204" pitchFamily="18" charset="0"/>
                                    <a:ea typeface="Cambria Math" panose="02040503050406030204" pitchFamily="18" charset="0"/>
                                  </a:rPr>
                                  <m:t>𝑓𝑟</m:t>
                                </m:r>
                              </m:sub>
                            </m:sSub>
                          </m:num>
                          <m:den>
                            <m:r>
                              <a:rPr lang="en-US" sz="5400" b="0" i="1" smtClean="0">
                                <a:latin typeface="Cambria Math" panose="02040503050406030204" pitchFamily="18" charset="0"/>
                                <a:ea typeface="Cambria Math" panose="02040503050406030204" pitchFamily="18" charset="0"/>
                              </a:rPr>
                              <m:t>2</m:t>
                            </m:r>
                          </m:den>
                        </m:f>
                        <m:r>
                          <a:rPr lang="en-US" sz="5400" b="0" i="1" smtClean="0">
                            <a:latin typeface="Cambria Math" panose="02040503050406030204" pitchFamily="18" charset="0"/>
                            <a:ea typeface="Cambria Math" panose="02040503050406030204" pitchFamily="18" charset="0"/>
                          </a:rPr>
                          <m:t>+</m:t>
                        </m:r>
                        <m:f>
                          <m:fPr>
                            <m:ctrlPr>
                              <a:rPr lang="en-US" sz="5400" b="0" i="1" smtClean="0">
                                <a:latin typeface="Cambria Math" panose="02040503050406030204" pitchFamily="18" charset="0"/>
                                <a:ea typeface="Cambria Math" panose="02040503050406030204" pitchFamily="18" charset="0"/>
                              </a:rPr>
                            </m:ctrlPr>
                          </m:fPr>
                          <m:num>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𝑙</m:t>
                                </m:r>
                              </m:e>
                              <m:sub>
                                <m:r>
                                  <a:rPr lang="en-US" sz="5400" b="0" i="1" smtClean="0">
                                    <a:latin typeface="Cambria Math" panose="02040503050406030204" pitchFamily="18" charset="0"/>
                                    <a:ea typeface="Cambria Math" panose="02040503050406030204" pitchFamily="18" charset="0"/>
                                  </a:rPr>
                                  <m:t>𝑙𝑟</m:t>
                                </m:r>
                              </m:sub>
                            </m:sSub>
                          </m:num>
                          <m:den>
                            <m:r>
                              <a:rPr lang="en-US" sz="5400" b="0" i="1" smtClean="0">
                                <a:latin typeface="Cambria Math" panose="02040503050406030204" pitchFamily="18" charset="0"/>
                                <a:ea typeface="Cambria Math" panose="02040503050406030204" pitchFamily="18" charset="0"/>
                              </a:rPr>
                              <m:t>2</m:t>
                            </m:r>
                          </m:den>
                        </m:f>
                      </m:den>
                    </m:f>
                  </m:oMath>
                </a14:m>
                <a:r>
                  <a:rPr lang="en-US" sz="5400" dirty="0">
                    <a:latin typeface="Oswald" panose="020F0502020204030204" pitchFamily="2" charset="0"/>
                  </a:rPr>
                  <a:t> which </a:t>
                </a:r>
                <a14:m>
                  <m:oMath xmlns:m="http://schemas.openxmlformats.org/officeDocument/2006/math">
                    <m:sSub>
                      <m:sSubPr>
                        <m:ctrlPr>
                          <a:rPr lang="en-US" sz="5400" i="1">
                            <a:latin typeface="Cambria Math" panose="02040503050406030204" pitchFamily="18" charset="0"/>
                            <a:ea typeface="Cambria Math" panose="02040503050406030204" pitchFamily="18" charset="0"/>
                          </a:rPr>
                        </m:ctrlPr>
                      </m:sSubPr>
                      <m:e>
                        <m:r>
                          <a:rPr lang="en-US" sz="5400" i="1">
                            <a:latin typeface="Cambria Math" panose="02040503050406030204" pitchFamily="18" charset="0"/>
                            <a:ea typeface="Cambria Math" panose="02040503050406030204" pitchFamily="18" charset="0"/>
                          </a:rPr>
                          <m:t>𝑙</m:t>
                        </m:r>
                      </m:e>
                      <m:sub>
                        <m:r>
                          <a:rPr lang="en-US" sz="5400" i="1">
                            <a:latin typeface="Cambria Math" panose="02040503050406030204" pitchFamily="18" charset="0"/>
                            <a:ea typeface="Cambria Math" panose="02040503050406030204" pitchFamily="18" charset="0"/>
                          </a:rPr>
                          <m:t>𝑓𝑟</m:t>
                        </m:r>
                      </m:sub>
                    </m:sSub>
                  </m:oMath>
                </a14:m>
                <a:r>
                  <a:rPr lang="en-US" sz="5400" dirty="0">
                    <a:latin typeface="Oswald" panose="020F0502020204030204" pitchFamily="2" charset="0"/>
                  </a:rPr>
                  <a:t>: the distance between the front wheel center and rear wheel center</a:t>
                </a:r>
              </a:p>
              <a:p>
                <a:endParaRPr lang="en-US" sz="5400" dirty="0">
                  <a:latin typeface="Oswald" panose="020F0502020204030204" pitchFamily="2" charset="0"/>
                </a:endParaRPr>
              </a:p>
              <a:p>
                <a:endParaRPr lang="en-US" sz="5400" dirty="0">
                  <a:latin typeface="Oswald" panose="020F0502020204030204" pitchFamily="2" charset="0"/>
                </a:endParaRPr>
              </a:p>
            </p:txBody>
          </p:sp>
        </mc:Choice>
        <mc:Fallback xmlns="">
          <p:sp>
            <p:nvSpPr>
              <p:cNvPr id="10" name="TextBox 9">
                <a:extLst>
                  <a:ext uri="{FF2B5EF4-FFF2-40B4-BE49-F238E27FC236}">
                    <a16:creationId xmlns:a16="http://schemas.microsoft.com/office/drawing/2014/main" id="{574D0A88-8370-9587-E38E-B7B04D1DE4F8}"/>
                  </a:ext>
                </a:extLst>
              </p:cNvPr>
              <p:cNvSpPr txBox="1">
                <a:spLocks noRot="1" noChangeAspect="1" noMove="1" noResize="1" noEditPoints="1" noAdjustHandles="1" noChangeArrowheads="1" noChangeShapeType="1" noTextEdit="1"/>
              </p:cNvSpPr>
              <p:nvPr/>
            </p:nvSpPr>
            <p:spPr>
              <a:xfrm>
                <a:off x="2057400" y="663283"/>
                <a:ext cx="13605388" cy="10959795"/>
              </a:xfrm>
              <a:prstGeom prst="rect">
                <a:avLst/>
              </a:prstGeom>
              <a:blipFill>
                <a:blip r:embed="rId3"/>
                <a:stretch>
                  <a:fillRect l="-2420" t="-1502" r="-3048"/>
                </a:stretch>
              </a:blipFill>
            </p:spPr>
            <p:txBody>
              <a:bodyPr/>
              <a:lstStyle/>
              <a:p>
                <a:r>
                  <a:rPr lang="en-US">
                    <a:noFill/>
                  </a:rPr>
                  <a:t> </a:t>
                </a:r>
              </a:p>
            </p:txBody>
          </p:sp>
        </mc:Fallback>
      </mc:AlternateContent>
    </p:spTree>
    <p:extLst>
      <p:ext uri="{BB962C8B-B14F-4D97-AF65-F5344CB8AC3E}">
        <p14:creationId xmlns:p14="http://schemas.microsoft.com/office/powerpoint/2010/main" val="2997391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10" name="TextBox 9">
            <a:extLst>
              <a:ext uri="{FF2B5EF4-FFF2-40B4-BE49-F238E27FC236}">
                <a16:creationId xmlns:a16="http://schemas.microsoft.com/office/drawing/2014/main" id="{574D0A88-8370-9587-E38E-B7B04D1DE4F8}"/>
              </a:ext>
            </a:extLst>
          </p:cNvPr>
          <p:cNvSpPr txBox="1"/>
          <p:nvPr/>
        </p:nvSpPr>
        <p:spPr>
          <a:xfrm>
            <a:off x="2057400" y="663283"/>
            <a:ext cx="13605388" cy="6740307"/>
          </a:xfrm>
          <a:prstGeom prst="rect">
            <a:avLst/>
          </a:prstGeom>
          <a:noFill/>
        </p:spPr>
        <p:txBody>
          <a:bodyPr wrap="square" rtlCol="0">
            <a:spAutoFit/>
          </a:bodyPr>
          <a:lstStyle/>
          <a:p>
            <a:r>
              <a:rPr lang="en-US" sz="5400" b="1" dirty="0" err="1">
                <a:latin typeface="Oswald" panose="020F0502020204030204" pitchFamily="2" charset="0"/>
              </a:rPr>
              <a:t>Kalmn</a:t>
            </a:r>
            <a:r>
              <a:rPr lang="en-US" sz="5400" b="1" dirty="0">
                <a:latin typeface="Oswald" panose="020F0502020204030204" pitchFamily="2" charset="0"/>
              </a:rPr>
              <a:t> Filter</a:t>
            </a:r>
          </a:p>
          <a:p>
            <a:pPr marL="685800" indent="-685800">
              <a:buFont typeface="Arial" panose="020B0604020202020204" pitchFamily="34" charset="0"/>
              <a:buChar char="•"/>
            </a:pPr>
            <a:r>
              <a:rPr lang="en-US" sz="5400" dirty="0">
                <a:latin typeface="Oswald" panose="020F0502020204030204" pitchFamily="2" charset="0"/>
              </a:rPr>
              <a:t>After getting this initial </a:t>
            </a:r>
            <a:r>
              <a:rPr lang="en-US" sz="5400" dirty="0" err="1">
                <a:latin typeface="Oswald" panose="020F0502020204030204" pitchFamily="2" charset="0"/>
              </a:rPr>
              <a:t>odometery</a:t>
            </a:r>
            <a:r>
              <a:rPr lang="en-US" sz="5400" dirty="0">
                <a:latin typeface="Oswald" panose="020F0502020204030204" pitchFamily="2" charset="0"/>
              </a:rPr>
              <a:t> we found that it isn’t enough simply because if the wheels move on unlevel land this </a:t>
            </a:r>
            <a:r>
              <a:rPr lang="en-US" sz="5400" dirty="0" err="1">
                <a:latin typeface="Oswald" panose="020F0502020204030204" pitchFamily="2" charset="0"/>
              </a:rPr>
              <a:t>odom</a:t>
            </a:r>
            <a:r>
              <a:rPr lang="en-US" sz="5400" dirty="0">
                <a:latin typeface="Oswald" panose="020F0502020204030204" pitchFamily="2" charset="0"/>
              </a:rPr>
              <a:t> will be </a:t>
            </a:r>
            <a:r>
              <a:rPr lang="en-US" sz="5400" dirty="0" err="1">
                <a:latin typeface="Oswald" panose="020F0502020204030204" pitchFamily="2" charset="0"/>
              </a:rPr>
              <a:t>usless</a:t>
            </a:r>
            <a:r>
              <a:rPr lang="en-US" sz="5400" dirty="0">
                <a:latin typeface="Oswald" panose="020F0502020204030204" pitchFamily="2" charset="0"/>
              </a:rPr>
              <a:t>. so., we saw that we had to depend on different sources for </a:t>
            </a:r>
            <a:r>
              <a:rPr lang="en-US" sz="5400" dirty="0" err="1">
                <a:latin typeface="Oswald" panose="020F0502020204030204" pitchFamily="2" charset="0"/>
              </a:rPr>
              <a:t>odom</a:t>
            </a:r>
            <a:r>
              <a:rPr lang="en-US" sz="5400" dirty="0">
                <a:latin typeface="Oswald" panose="020F0502020204030204" pitchFamily="2" charset="0"/>
              </a:rPr>
              <a:t> which are IMU &amp; encoders </a:t>
            </a:r>
          </a:p>
          <a:p>
            <a:endParaRPr lang="en-US" sz="5400" dirty="0">
              <a:latin typeface="Oswald" panose="020F0502020204030204" pitchFamily="2" charset="0"/>
            </a:endParaRP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DE0207C-496A-B741-E974-36A1F40A9E0F}"/>
                  </a:ext>
                </a:extLst>
              </p:cNvPr>
              <p:cNvGraphicFramePr>
                <a:graphicFrameLocks noChangeAspect="1"/>
              </p:cNvGraphicFramePr>
              <p:nvPr>
                <p:extLst>
                  <p:ext uri="{D42A27DB-BD31-4B8C-83A1-F6EECF244321}">
                    <p14:modId xmlns:p14="http://schemas.microsoft.com/office/powerpoint/2010/main" val="3693055529"/>
                  </p:ext>
                </p:extLst>
              </p:nvPr>
            </p:nvGraphicFramePr>
            <p:xfrm rot="21375099">
              <a:off x="2644311" y="6421247"/>
              <a:ext cx="5670903" cy="3132658"/>
            </p:xfrm>
            <a:graphic>
              <a:graphicData uri="http://schemas.microsoft.com/office/drawing/2017/model3d">
                <am3d:model3d r:embed="rId3">
                  <am3d:spPr>
                    <a:xfrm rot="21375099">
                      <a:off x="0" y="0"/>
                      <a:ext cx="5670903" cy="3132658"/>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3749954" ay="205810" az="-393373"/>
                    <am3d:postTrans dx="0" dy="0" dz="0"/>
                  </am3d:trans>
                  <am3d:raster rName="Office3DRenderer" rVer="16.0.8326">
                    <am3d:blip r:embed="rId4"/>
                  </am3d:raster>
                  <am3d:objViewport viewportSz="6108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DE0207C-496A-B741-E974-36A1F40A9E0F}"/>
                  </a:ext>
                </a:extLst>
              </p:cNvPr>
              <p:cNvPicPr>
                <a:picLocks noGrp="1" noRot="1" noChangeAspect="1" noMove="1" noResize="1" noEditPoints="1" noAdjustHandles="1" noChangeArrowheads="1" noChangeShapeType="1" noCrop="1"/>
              </p:cNvPicPr>
              <p:nvPr/>
            </p:nvPicPr>
            <p:blipFill>
              <a:blip r:embed="rId4"/>
              <a:stretch>
                <a:fillRect/>
              </a:stretch>
            </p:blipFill>
            <p:spPr>
              <a:xfrm rot="21375099">
                <a:off x="2644311" y="6421247"/>
                <a:ext cx="5670903" cy="31326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2EFD496-7A23-CB1A-0CF5-F00C659D8430}"/>
                  </a:ext>
                </a:extLst>
              </p:cNvPr>
              <p:cNvGraphicFramePr>
                <a:graphicFrameLocks noChangeAspect="1"/>
              </p:cNvGraphicFramePr>
              <p:nvPr>
                <p:extLst>
                  <p:ext uri="{D42A27DB-BD31-4B8C-83A1-F6EECF244321}">
                    <p14:modId xmlns:p14="http://schemas.microsoft.com/office/powerpoint/2010/main" val="372460054"/>
                  </p:ext>
                </p:extLst>
              </p:nvPr>
            </p:nvGraphicFramePr>
            <p:xfrm>
              <a:off x="10210800" y="5289499"/>
              <a:ext cx="3857148" cy="4437630"/>
            </p:xfrm>
            <a:graphic>
              <a:graphicData uri="http://schemas.microsoft.com/office/drawing/2017/model3d">
                <am3d:model3d r:embed="rId5">
                  <am3d:spPr>
                    <a:xfrm>
                      <a:off x="0" y="0"/>
                      <a:ext cx="3857148" cy="4437630"/>
                    </a:xfrm>
                    <a:prstGeom prst="rect">
                      <a:avLst/>
                    </a:prstGeom>
                  </am3d:spPr>
                  <am3d:camera>
                    <am3d:pos x="0" y="0" z="72966419"/>
                    <am3d:up dx="0" dy="36000000" dz="0"/>
                    <am3d:lookAt x="0" y="0" z="0"/>
                    <am3d:perspective fov="2700000"/>
                  </am3d:camera>
                  <am3d:trans>
                    <am3d:meterPerModelUnit n="23809522" d="1000000"/>
                    <am3d:preTrans dx="0" dy="-11485520" dz="-130"/>
                    <am3d:scale>
                      <am3d:sx n="1000000" d="1000000"/>
                      <am3d:sy n="1000000" d="1000000"/>
                      <am3d:sz n="1000000" d="1000000"/>
                    </am3d:scale>
                    <am3d:rot ax="2096373" ay="247928" az="172918"/>
                    <am3d:postTrans dx="0" dy="0" dz="0"/>
                  </am3d:trans>
                  <am3d:raster rName="Office3DRenderer" rVer="16.0.8326">
                    <am3d:blip r:embed="rId6"/>
                  </am3d:raster>
                  <am3d:objViewport viewportSz="64540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2EFD496-7A23-CB1A-0CF5-F00C659D8430}"/>
                  </a:ext>
                </a:extLst>
              </p:cNvPr>
              <p:cNvPicPr>
                <a:picLocks noGrp="1" noRot="1" noChangeAspect="1" noMove="1" noResize="1" noEditPoints="1" noAdjustHandles="1" noChangeArrowheads="1" noChangeShapeType="1" noCrop="1"/>
              </p:cNvPicPr>
              <p:nvPr/>
            </p:nvPicPr>
            <p:blipFill>
              <a:blip r:embed="rId6"/>
              <a:stretch>
                <a:fillRect/>
              </a:stretch>
            </p:blipFill>
            <p:spPr>
              <a:xfrm>
                <a:off x="10210800" y="5289499"/>
                <a:ext cx="3857148" cy="4437630"/>
              </a:xfrm>
              <a:prstGeom prst="rect">
                <a:avLst/>
              </a:prstGeom>
            </p:spPr>
          </p:pic>
        </mc:Fallback>
      </mc:AlternateContent>
    </p:spTree>
    <p:extLst>
      <p:ext uri="{BB962C8B-B14F-4D97-AF65-F5344CB8AC3E}">
        <p14:creationId xmlns:p14="http://schemas.microsoft.com/office/powerpoint/2010/main" val="4043664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74D0A88-8370-9587-E38E-B7B04D1DE4F8}"/>
                  </a:ext>
                </a:extLst>
              </p:cNvPr>
              <p:cNvSpPr txBox="1"/>
              <p:nvPr/>
            </p:nvSpPr>
            <p:spPr>
              <a:xfrm>
                <a:off x="2057400" y="663283"/>
                <a:ext cx="13605388" cy="5977598"/>
              </a:xfrm>
              <a:prstGeom prst="rect">
                <a:avLst/>
              </a:prstGeom>
              <a:noFill/>
            </p:spPr>
            <p:txBody>
              <a:bodyPr wrap="square" rtlCol="0">
                <a:spAutoFit/>
              </a:bodyPr>
              <a:lstStyle/>
              <a:p>
                <a:r>
                  <a:rPr lang="en-US" sz="5400" b="1" dirty="0">
                    <a:latin typeface="Oswald" panose="020F0502020204030204" pitchFamily="2" charset="0"/>
                  </a:rPr>
                  <a:t>Kalmn Filter</a:t>
                </a:r>
              </a:p>
              <a:p>
                <a:pPr marL="685800" indent="-685800">
                  <a:buFont typeface="Arial" panose="020B0604020202020204" pitchFamily="34" charset="0"/>
                  <a:buChar char="•"/>
                </a:pPr>
                <a:r>
                  <a:rPr lang="en-US" sz="5400" dirty="0" err="1">
                    <a:latin typeface="Oswald" panose="020F0502020204030204" pitchFamily="2" charset="0"/>
                  </a:rPr>
                  <a:t>Kalmn</a:t>
                </a:r>
                <a:r>
                  <a:rPr lang="en-US" sz="5400" dirty="0">
                    <a:latin typeface="Oswald" panose="020F0502020204030204" pitchFamily="2" charset="0"/>
                  </a:rPr>
                  <a:t> filter is based on bayes rule:</a:t>
                </a:r>
              </a:p>
              <a:p>
                <a:endParaRPr lang="en-US" sz="5400" dirty="0">
                  <a:latin typeface="Oswald" panose="020F0502020204030204" pitchFamily="2" charset="0"/>
                </a:endParaRPr>
              </a:p>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𝑃</m:t>
                      </m:r>
                      <m:d>
                        <m:dPr>
                          <m:ctrlPr>
                            <a:rPr lang="en-US" sz="5400" b="0" i="1" smtClean="0">
                              <a:latin typeface="Cambria Math" panose="02040503050406030204" pitchFamily="18" charset="0"/>
                            </a:rPr>
                          </m:ctrlPr>
                        </m:dPr>
                        <m:e>
                          <m:r>
                            <a:rPr lang="en-US" sz="5400" b="0" i="1" smtClean="0">
                              <a:latin typeface="Cambria Math" panose="02040503050406030204" pitchFamily="18" charset="0"/>
                            </a:rPr>
                            <m:t>𝐴</m:t>
                          </m:r>
                          <m:r>
                            <a:rPr lang="en-US" sz="5400" b="0" i="1" smtClean="0">
                              <a:latin typeface="Cambria Math" panose="02040503050406030204" pitchFamily="18" charset="0"/>
                              <a:ea typeface="Cambria Math" panose="02040503050406030204" pitchFamily="18" charset="0"/>
                            </a:rPr>
                            <m:t>⋂</m:t>
                          </m:r>
                          <m:r>
                            <a:rPr lang="en-US" sz="5400" b="0" i="1" smtClean="0">
                              <a:latin typeface="Cambria Math" panose="02040503050406030204" pitchFamily="18" charset="0"/>
                              <a:ea typeface="Cambria Math" panose="02040503050406030204" pitchFamily="18" charset="0"/>
                            </a:rPr>
                            <m:t>𝐵</m:t>
                          </m:r>
                        </m:e>
                      </m:d>
                      <m:r>
                        <a:rPr lang="en-US" sz="5400" b="0" i="1" smtClean="0">
                          <a:latin typeface="Cambria Math" panose="02040503050406030204" pitchFamily="18" charset="0"/>
                          <a:ea typeface="Cambria Math" panose="02040503050406030204" pitchFamily="18" charset="0"/>
                        </a:rPr>
                        <m:t>=</m:t>
                      </m:r>
                      <m:r>
                        <a:rPr lang="en-US" sz="5400" b="0" i="1" smtClean="0">
                          <a:latin typeface="Cambria Math" panose="02040503050406030204" pitchFamily="18" charset="0"/>
                          <a:ea typeface="Cambria Math" panose="02040503050406030204" pitchFamily="18" charset="0"/>
                        </a:rPr>
                        <m:t>𝑃</m:t>
                      </m:r>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𝐴</m:t>
                          </m:r>
                        </m:e>
                        <m:e>
                          <m:r>
                            <a:rPr lang="en-US" sz="5400" b="0" i="1" smtClean="0">
                              <a:latin typeface="Cambria Math" panose="02040503050406030204" pitchFamily="18" charset="0"/>
                              <a:ea typeface="Cambria Math" panose="02040503050406030204" pitchFamily="18" charset="0"/>
                            </a:rPr>
                            <m:t>𝐵</m:t>
                          </m:r>
                        </m:e>
                      </m:d>
                      <m:r>
                        <a:rPr lang="en-US" sz="5400" b="0" i="1" smtClean="0">
                          <a:latin typeface="Cambria Math" panose="02040503050406030204" pitchFamily="18" charset="0"/>
                          <a:ea typeface="Cambria Math" panose="02040503050406030204" pitchFamily="18" charset="0"/>
                        </a:rPr>
                        <m:t>𝑃</m:t>
                      </m:r>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𝐵</m:t>
                          </m:r>
                        </m:e>
                      </m:d>
                      <m:r>
                        <a:rPr lang="en-US" sz="5400" i="1">
                          <a:latin typeface="Cambria Math" panose="02040503050406030204" pitchFamily="18" charset="0"/>
                          <a:ea typeface="Cambria Math" panose="02040503050406030204" pitchFamily="18" charset="0"/>
                        </a:rPr>
                        <m:t>=</m:t>
                      </m:r>
                      <m:r>
                        <a:rPr lang="en-US" sz="5400" i="1">
                          <a:latin typeface="Cambria Math" panose="02040503050406030204" pitchFamily="18" charset="0"/>
                          <a:ea typeface="Cambria Math" panose="02040503050406030204" pitchFamily="18" charset="0"/>
                        </a:rPr>
                        <m:t>𝑃</m:t>
                      </m:r>
                      <m:d>
                        <m:dPr>
                          <m:ctrlPr>
                            <a:rPr lang="en-US" sz="5400" i="1">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𝐵</m:t>
                          </m:r>
                        </m:e>
                        <m:e>
                          <m:r>
                            <a:rPr lang="en-US" sz="5400" b="0" i="1" smtClean="0">
                              <a:latin typeface="Cambria Math" panose="02040503050406030204" pitchFamily="18" charset="0"/>
                              <a:ea typeface="Cambria Math" panose="02040503050406030204" pitchFamily="18" charset="0"/>
                            </a:rPr>
                            <m:t>𝐴</m:t>
                          </m:r>
                        </m:e>
                      </m:d>
                      <m:r>
                        <a:rPr lang="en-US" sz="5400" i="1">
                          <a:latin typeface="Cambria Math" panose="02040503050406030204" pitchFamily="18" charset="0"/>
                          <a:ea typeface="Cambria Math" panose="02040503050406030204" pitchFamily="18" charset="0"/>
                        </a:rPr>
                        <m:t>𝑃</m:t>
                      </m:r>
                      <m:d>
                        <m:dPr>
                          <m:ctrlPr>
                            <a:rPr lang="en-US" sz="5400" i="1">
                              <a:latin typeface="Cambria Math" panose="02040503050406030204" pitchFamily="18" charset="0"/>
                              <a:ea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𝐴</m:t>
                          </m:r>
                        </m:e>
                      </m:d>
                    </m:oMath>
                  </m:oMathPara>
                </a14:m>
                <a:endParaRPr lang="en-US" sz="5400" dirty="0">
                  <a:latin typeface="Oswald" panose="020F0502020204030204" pitchFamily="2" charset="0"/>
                </a:endParaRPr>
              </a:p>
              <a:p>
                <a:endParaRPr lang="en-US" sz="5400" dirty="0">
                  <a:latin typeface="Oswald" panose="020F0502020204030204" pitchFamily="2" charset="0"/>
                </a:endParaRPr>
              </a:p>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ea typeface="Cambria Math" panose="02040503050406030204" pitchFamily="18" charset="0"/>
                        </a:rPr>
                        <m:t>𝑃</m:t>
                      </m:r>
                      <m:d>
                        <m:dPr>
                          <m:ctrlPr>
                            <a:rPr lang="en-US" sz="5400" i="1">
                              <a:latin typeface="Cambria Math" panose="02040503050406030204" pitchFamily="18" charset="0"/>
                              <a:ea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𝐴</m:t>
                          </m:r>
                        </m:e>
                        <m:e>
                          <m:r>
                            <a:rPr lang="en-US" sz="5400" i="1">
                              <a:latin typeface="Cambria Math" panose="02040503050406030204" pitchFamily="18" charset="0"/>
                              <a:ea typeface="Cambria Math" panose="02040503050406030204" pitchFamily="18" charset="0"/>
                            </a:rPr>
                            <m:t>𝐵</m:t>
                          </m:r>
                        </m:e>
                      </m:d>
                      <m:r>
                        <a:rPr lang="en-US" sz="5400" b="0" i="1" smtClean="0">
                          <a:latin typeface="Cambria Math" panose="02040503050406030204" pitchFamily="18" charset="0"/>
                          <a:ea typeface="Cambria Math" panose="02040503050406030204" pitchFamily="18" charset="0"/>
                        </a:rPr>
                        <m:t>=</m:t>
                      </m:r>
                      <m:f>
                        <m:fPr>
                          <m:ctrlPr>
                            <a:rPr lang="en-US" sz="5400" b="0" i="1" smtClean="0">
                              <a:latin typeface="Cambria Math" panose="02040503050406030204" pitchFamily="18" charset="0"/>
                              <a:ea typeface="Cambria Math" panose="02040503050406030204" pitchFamily="18" charset="0"/>
                            </a:rPr>
                          </m:ctrlPr>
                        </m:fPr>
                        <m:num>
                          <m:r>
                            <a:rPr lang="en-US" sz="5400" i="1">
                              <a:latin typeface="Cambria Math" panose="02040503050406030204" pitchFamily="18" charset="0"/>
                              <a:ea typeface="Cambria Math" panose="02040503050406030204" pitchFamily="18" charset="0"/>
                            </a:rPr>
                            <m:t>𝑃</m:t>
                          </m:r>
                          <m:d>
                            <m:dPr>
                              <m:ctrlPr>
                                <a:rPr lang="en-US" sz="5400" i="1">
                                  <a:latin typeface="Cambria Math" panose="02040503050406030204" pitchFamily="18" charset="0"/>
                                  <a:ea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𝐵</m:t>
                              </m:r>
                            </m:e>
                            <m:e>
                              <m:r>
                                <a:rPr lang="en-US" sz="5400" i="1">
                                  <a:latin typeface="Cambria Math" panose="02040503050406030204" pitchFamily="18" charset="0"/>
                                  <a:ea typeface="Cambria Math" panose="02040503050406030204" pitchFamily="18" charset="0"/>
                                </a:rPr>
                                <m:t>𝐴</m:t>
                              </m:r>
                            </m:e>
                          </m:d>
                          <m:r>
                            <a:rPr lang="en-US" sz="5400" i="1">
                              <a:latin typeface="Cambria Math" panose="02040503050406030204" pitchFamily="18" charset="0"/>
                              <a:ea typeface="Cambria Math" panose="02040503050406030204" pitchFamily="18" charset="0"/>
                            </a:rPr>
                            <m:t>𝑃</m:t>
                          </m:r>
                          <m:d>
                            <m:dPr>
                              <m:ctrlPr>
                                <a:rPr lang="en-US" sz="5400" i="1">
                                  <a:latin typeface="Cambria Math" panose="02040503050406030204" pitchFamily="18" charset="0"/>
                                  <a:ea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𝐴</m:t>
                              </m:r>
                            </m:e>
                          </m:d>
                        </m:num>
                        <m:den>
                          <m:r>
                            <a:rPr lang="en-US" sz="5400" i="1">
                              <a:latin typeface="Cambria Math" panose="02040503050406030204" pitchFamily="18" charset="0"/>
                              <a:ea typeface="Cambria Math" panose="02040503050406030204" pitchFamily="18" charset="0"/>
                            </a:rPr>
                            <m:t>𝑃</m:t>
                          </m:r>
                          <m:d>
                            <m:dPr>
                              <m:ctrlPr>
                                <a:rPr lang="en-US" sz="5400" i="1">
                                  <a:latin typeface="Cambria Math" panose="02040503050406030204" pitchFamily="18" charset="0"/>
                                  <a:ea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𝐵</m:t>
                              </m:r>
                            </m:e>
                          </m:d>
                        </m:den>
                      </m:f>
                    </m:oMath>
                  </m:oMathPara>
                </a14:m>
                <a:endParaRPr lang="en-US" sz="5400" dirty="0">
                  <a:latin typeface="Oswald" panose="020F0502020204030204" pitchFamily="2" charset="0"/>
                </a:endParaRPr>
              </a:p>
            </p:txBody>
          </p:sp>
        </mc:Choice>
        <mc:Fallback xmlns="">
          <p:sp>
            <p:nvSpPr>
              <p:cNvPr id="10" name="TextBox 9">
                <a:extLst>
                  <a:ext uri="{FF2B5EF4-FFF2-40B4-BE49-F238E27FC236}">
                    <a16:creationId xmlns:a16="http://schemas.microsoft.com/office/drawing/2014/main" id="{574D0A88-8370-9587-E38E-B7B04D1DE4F8}"/>
                  </a:ext>
                </a:extLst>
              </p:cNvPr>
              <p:cNvSpPr txBox="1">
                <a:spLocks noRot="1" noChangeAspect="1" noMove="1" noResize="1" noEditPoints="1" noAdjustHandles="1" noChangeArrowheads="1" noChangeShapeType="1" noTextEdit="1"/>
              </p:cNvSpPr>
              <p:nvPr/>
            </p:nvSpPr>
            <p:spPr>
              <a:xfrm>
                <a:off x="2057400" y="663283"/>
                <a:ext cx="13605388" cy="5977598"/>
              </a:xfrm>
              <a:prstGeom prst="rect">
                <a:avLst/>
              </a:prstGeom>
              <a:blipFill>
                <a:blip r:embed="rId3"/>
                <a:stretch>
                  <a:fillRect l="-2420" t="-2755"/>
                </a:stretch>
              </a:blipFill>
            </p:spPr>
            <p:txBody>
              <a:bodyPr/>
              <a:lstStyle/>
              <a:p>
                <a:r>
                  <a:rPr lang="en-US">
                    <a:noFill/>
                  </a:rPr>
                  <a:t> </a:t>
                </a:r>
              </a:p>
            </p:txBody>
          </p:sp>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DE0207C-496A-B741-E974-36A1F40A9E0F}"/>
                  </a:ext>
                </a:extLst>
              </p:cNvPr>
              <p:cNvGraphicFramePr>
                <a:graphicFrameLocks noChangeAspect="1"/>
              </p:cNvGraphicFramePr>
              <p:nvPr/>
            </p:nvGraphicFramePr>
            <p:xfrm rot="21375099">
              <a:off x="2644311" y="6421247"/>
              <a:ext cx="5670903" cy="3132658"/>
            </p:xfrm>
            <a:graphic>
              <a:graphicData uri="http://schemas.microsoft.com/office/drawing/2017/model3d">
                <am3d:model3d r:embed="rId4">
                  <am3d:spPr>
                    <a:xfrm rot="21375099">
                      <a:off x="0" y="0"/>
                      <a:ext cx="5670903" cy="3132658"/>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3749954" ay="205810" az="-393373"/>
                    <am3d:postTrans dx="0" dy="0" dz="0"/>
                  </am3d:trans>
                  <am3d:raster rName="Office3DRenderer" rVer="16.0.8326">
                    <am3d:blip r:embed="rId5"/>
                  </am3d:raster>
                  <am3d:objViewport viewportSz="6108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DE0207C-496A-B741-E974-36A1F40A9E0F}"/>
                  </a:ext>
                </a:extLst>
              </p:cNvPr>
              <p:cNvPicPr>
                <a:picLocks noGrp="1" noRot="1" noChangeAspect="1" noMove="1" noResize="1" noEditPoints="1" noAdjustHandles="1" noChangeArrowheads="1" noChangeShapeType="1" noCrop="1"/>
              </p:cNvPicPr>
              <p:nvPr/>
            </p:nvPicPr>
            <p:blipFill>
              <a:blip r:embed="rId5"/>
              <a:stretch>
                <a:fillRect/>
              </a:stretch>
            </p:blipFill>
            <p:spPr>
              <a:xfrm rot="21375099">
                <a:off x="2644311" y="6421247"/>
                <a:ext cx="5670903" cy="31326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2EFD496-7A23-CB1A-0CF5-F00C659D8430}"/>
                  </a:ext>
                </a:extLst>
              </p:cNvPr>
              <p:cNvGraphicFramePr>
                <a:graphicFrameLocks noChangeAspect="1"/>
              </p:cNvGraphicFramePr>
              <p:nvPr>
                <p:extLst>
                  <p:ext uri="{D42A27DB-BD31-4B8C-83A1-F6EECF244321}">
                    <p14:modId xmlns:p14="http://schemas.microsoft.com/office/powerpoint/2010/main" val="587242599"/>
                  </p:ext>
                </p:extLst>
              </p:nvPr>
            </p:nvGraphicFramePr>
            <p:xfrm>
              <a:off x="10896600" y="5739575"/>
              <a:ext cx="3857148" cy="4437630"/>
            </p:xfrm>
            <a:graphic>
              <a:graphicData uri="http://schemas.microsoft.com/office/drawing/2017/model3d">
                <am3d:model3d r:embed="rId6">
                  <am3d:spPr>
                    <a:xfrm>
                      <a:off x="0" y="0"/>
                      <a:ext cx="3857148" cy="4437630"/>
                    </a:xfrm>
                    <a:prstGeom prst="rect">
                      <a:avLst/>
                    </a:prstGeom>
                  </am3d:spPr>
                  <am3d:camera>
                    <am3d:pos x="0" y="0" z="72966419"/>
                    <am3d:up dx="0" dy="36000000" dz="0"/>
                    <am3d:lookAt x="0" y="0" z="0"/>
                    <am3d:perspective fov="2700000"/>
                  </am3d:camera>
                  <am3d:trans>
                    <am3d:meterPerModelUnit n="23809522" d="1000000"/>
                    <am3d:preTrans dx="0" dy="-11485520" dz="-130"/>
                    <am3d:scale>
                      <am3d:sx n="1000000" d="1000000"/>
                      <am3d:sy n="1000000" d="1000000"/>
                      <am3d:sz n="1000000" d="1000000"/>
                    </am3d:scale>
                    <am3d:rot ax="2096373" ay="247928" az="172918"/>
                    <am3d:postTrans dx="0" dy="0" dz="0"/>
                  </am3d:trans>
                  <am3d:raster rName="Office3DRenderer" rVer="16.0.8326">
                    <am3d:blip r:embed="rId7"/>
                  </am3d:raster>
                  <am3d:objViewport viewportSz="64540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2EFD496-7A23-CB1A-0CF5-F00C659D8430}"/>
                  </a:ext>
                </a:extLst>
              </p:cNvPr>
              <p:cNvPicPr>
                <a:picLocks noGrp="1" noRot="1" noChangeAspect="1" noMove="1" noResize="1" noEditPoints="1" noAdjustHandles="1" noChangeArrowheads="1" noChangeShapeType="1" noCrop="1"/>
              </p:cNvPicPr>
              <p:nvPr/>
            </p:nvPicPr>
            <p:blipFill>
              <a:blip r:embed="rId7"/>
              <a:stretch>
                <a:fillRect/>
              </a:stretch>
            </p:blipFill>
            <p:spPr>
              <a:xfrm>
                <a:off x="10896600" y="5739575"/>
                <a:ext cx="3857148" cy="4437630"/>
              </a:xfrm>
              <a:prstGeom prst="rect">
                <a:avLst/>
              </a:prstGeom>
            </p:spPr>
          </p:pic>
        </mc:Fallback>
      </mc:AlternateContent>
    </p:spTree>
    <p:extLst>
      <p:ext uri="{BB962C8B-B14F-4D97-AF65-F5344CB8AC3E}">
        <p14:creationId xmlns:p14="http://schemas.microsoft.com/office/powerpoint/2010/main" val="3230675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10" name="TextBox 9">
            <a:extLst>
              <a:ext uri="{FF2B5EF4-FFF2-40B4-BE49-F238E27FC236}">
                <a16:creationId xmlns:a16="http://schemas.microsoft.com/office/drawing/2014/main" id="{574D0A88-8370-9587-E38E-B7B04D1DE4F8}"/>
              </a:ext>
            </a:extLst>
          </p:cNvPr>
          <p:cNvSpPr txBox="1"/>
          <p:nvPr/>
        </p:nvSpPr>
        <p:spPr>
          <a:xfrm>
            <a:off x="2057400" y="663283"/>
            <a:ext cx="13605388" cy="3416320"/>
          </a:xfrm>
          <a:prstGeom prst="rect">
            <a:avLst/>
          </a:prstGeom>
          <a:noFill/>
        </p:spPr>
        <p:txBody>
          <a:bodyPr wrap="square" rtlCol="0">
            <a:spAutoFit/>
          </a:bodyPr>
          <a:lstStyle/>
          <a:p>
            <a:r>
              <a:rPr lang="en-US" sz="5400" b="1" dirty="0" err="1">
                <a:latin typeface="Oswald" panose="020F0502020204030204" pitchFamily="2" charset="0"/>
              </a:rPr>
              <a:t>Kalmn</a:t>
            </a:r>
            <a:r>
              <a:rPr lang="en-US" sz="5400" b="1" dirty="0">
                <a:latin typeface="Oswald" panose="020F0502020204030204" pitchFamily="2" charset="0"/>
              </a:rPr>
              <a:t> Filter</a:t>
            </a:r>
          </a:p>
          <a:p>
            <a:endParaRPr lang="en-US" sz="5400" b="1" dirty="0">
              <a:latin typeface="Oswald" panose="020F0502020204030204" pitchFamily="2" charset="0"/>
            </a:endParaRPr>
          </a:p>
          <a:p>
            <a:pPr marL="685800" indent="-685800">
              <a:buFont typeface="Arial" panose="020B0604020202020204" pitchFamily="34" charset="0"/>
              <a:buChar char="•"/>
            </a:pPr>
            <a:r>
              <a:rPr lang="en-US" sz="5400" dirty="0">
                <a:latin typeface="Oswald" panose="020F0502020204030204" pitchFamily="2" charset="0"/>
              </a:rPr>
              <a:t>Using </a:t>
            </a:r>
            <a:r>
              <a:rPr lang="en-US" sz="5400" dirty="0" err="1">
                <a:latin typeface="Oswald" panose="020F0502020204030204" pitchFamily="2" charset="0"/>
              </a:rPr>
              <a:t>Kalmn</a:t>
            </a:r>
            <a:r>
              <a:rPr lang="en-US" sz="5400" dirty="0">
                <a:latin typeface="Oswald" panose="020F0502020204030204" pitchFamily="2" charset="0"/>
              </a:rPr>
              <a:t> filter we could improve our </a:t>
            </a:r>
            <a:r>
              <a:rPr lang="en-US" sz="5400" dirty="0" err="1">
                <a:latin typeface="Oswald" panose="020F0502020204030204" pitchFamily="2" charset="0"/>
              </a:rPr>
              <a:t>odometery</a:t>
            </a:r>
            <a:r>
              <a:rPr lang="en-US" sz="5400" dirty="0">
                <a:latin typeface="Oswald" panose="020F0502020204030204" pitchFamily="2" charset="0"/>
              </a:rPr>
              <a:t> feedback response </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DE0207C-496A-B741-E974-36A1F40A9E0F}"/>
                  </a:ext>
                </a:extLst>
              </p:cNvPr>
              <p:cNvGraphicFramePr>
                <a:graphicFrameLocks noChangeAspect="1"/>
              </p:cNvGraphicFramePr>
              <p:nvPr>
                <p:extLst>
                  <p:ext uri="{D42A27DB-BD31-4B8C-83A1-F6EECF244321}">
                    <p14:modId xmlns:p14="http://schemas.microsoft.com/office/powerpoint/2010/main" val="3233041267"/>
                  </p:ext>
                </p:extLst>
              </p:nvPr>
            </p:nvGraphicFramePr>
            <p:xfrm rot="21375099">
              <a:off x="3359181" y="5152158"/>
              <a:ext cx="5670903" cy="3132658"/>
            </p:xfrm>
            <a:graphic>
              <a:graphicData uri="http://schemas.microsoft.com/office/drawing/2017/model3d">
                <am3d:model3d r:embed="rId3">
                  <am3d:spPr>
                    <a:xfrm rot="21375099">
                      <a:off x="0" y="0"/>
                      <a:ext cx="5670903" cy="3132658"/>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x="-3749954" ay="205810" az="-393373"/>
                    <am3d:postTrans dx="0" dy="0" dz="0"/>
                  </am3d:trans>
                  <am3d:raster rName="Office3DRenderer" rVer="16.0.8326">
                    <am3d:blip r:embed="rId4"/>
                  </am3d:raster>
                  <am3d:objViewport viewportSz="6108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DE0207C-496A-B741-E974-36A1F40A9E0F}"/>
                  </a:ext>
                </a:extLst>
              </p:cNvPr>
              <p:cNvPicPr>
                <a:picLocks noGrp="1" noRot="1" noChangeAspect="1" noMove="1" noResize="1" noEditPoints="1" noAdjustHandles="1" noChangeArrowheads="1" noChangeShapeType="1" noCrop="1"/>
              </p:cNvPicPr>
              <p:nvPr/>
            </p:nvPicPr>
            <p:blipFill>
              <a:blip r:embed="rId4"/>
              <a:stretch>
                <a:fillRect/>
              </a:stretch>
            </p:blipFill>
            <p:spPr>
              <a:xfrm rot="21375099">
                <a:off x="3359181" y="5152158"/>
                <a:ext cx="5670903" cy="31326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2EFD496-7A23-CB1A-0CF5-F00C659D8430}"/>
                  </a:ext>
                </a:extLst>
              </p:cNvPr>
              <p:cNvGraphicFramePr>
                <a:graphicFrameLocks noChangeAspect="1"/>
              </p:cNvGraphicFramePr>
              <p:nvPr>
                <p:extLst>
                  <p:ext uri="{D42A27DB-BD31-4B8C-83A1-F6EECF244321}">
                    <p14:modId xmlns:p14="http://schemas.microsoft.com/office/powerpoint/2010/main" val="447766720"/>
                  </p:ext>
                </p:extLst>
              </p:nvPr>
            </p:nvGraphicFramePr>
            <p:xfrm>
              <a:off x="10287000" y="4090883"/>
              <a:ext cx="3857148" cy="4437630"/>
            </p:xfrm>
            <a:graphic>
              <a:graphicData uri="http://schemas.microsoft.com/office/drawing/2017/model3d">
                <am3d:model3d r:embed="rId5">
                  <am3d:spPr>
                    <a:xfrm>
                      <a:off x="0" y="0"/>
                      <a:ext cx="3857148" cy="4437630"/>
                    </a:xfrm>
                    <a:prstGeom prst="rect">
                      <a:avLst/>
                    </a:prstGeom>
                  </am3d:spPr>
                  <am3d:camera>
                    <am3d:pos x="0" y="0" z="72966419"/>
                    <am3d:up dx="0" dy="36000000" dz="0"/>
                    <am3d:lookAt x="0" y="0" z="0"/>
                    <am3d:perspective fov="2700000"/>
                  </am3d:camera>
                  <am3d:trans>
                    <am3d:meterPerModelUnit n="23809522" d="1000000"/>
                    <am3d:preTrans dx="0" dy="-11485520" dz="-130"/>
                    <am3d:scale>
                      <am3d:sx n="1000000" d="1000000"/>
                      <am3d:sy n="1000000" d="1000000"/>
                      <am3d:sz n="1000000" d="1000000"/>
                    </am3d:scale>
                    <am3d:rot ax="2096373" ay="247928" az="172918"/>
                    <am3d:postTrans dx="0" dy="0" dz="0"/>
                  </am3d:trans>
                  <am3d:raster rName="Office3DRenderer" rVer="16.0.8326">
                    <am3d:blip r:embed="rId6"/>
                  </am3d:raster>
                  <am3d:objViewport viewportSz="64540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2EFD496-7A23-CB1A-0CF5-F00C659D8430}"/>
                  </a:ext>
                </a:extLst>
              </p:cNvPr>
              <p:cNvPicPr>
                <a:picLocks noGrp="1" noRot="1" noChangeAspect="1" noMove="1" noResize="1" noEditPoints="1" noAdjustHandles="1" noChangeArrowheads="1" noChangeShapeType="1" noCrop="1"/>
              </p:cNvPicPr>
              <p:nvPr/>
            </p:nvPicPr>
            <p:blipFill>
              <a:blip r:embed="rId6"/>
              <a:stretch>
                <a:fillRect/>
              </a:stretch>
            </p:blipFill>
            <p:spPr>
              <a:xfrm>
                <a:off x="10287000" y="4090883"/>
                <a:ext cx="3857148" cy="4437630"/>
              </a:xfrm>
              <a:prstGeom prst="rect">
                <a:avLst/>
              </a:prstGeom>
            </p:spPr>
          </p:pic>
        </mc:Fallback>
      </mc:AlternateContent>
    </p:spTree>
    <p:extLst>
      <p:ext uri="{BB962C8B-B14F-4D97-AF65-F5344CB8AC3E}">
        <p14:creationId xmlns:p14="http://schemas.microsoft.com/office/powerpoint/2010/main" val="165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886"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295400" y="3532944"/>
            <a:ext cx="8097687" cy="3200492"/>
          </a:xfrm>
          <a:prstGeom prst="rect">
            <a:avLst/>
          </a:prstGeom>
        </p:spPr>
        <p:txBody>
          <a:bodyPr lIns="0" tIns="0" rIns="0" bIns="0" rtlCol="0" anchor="t">
            <a:spAutoFit/>
          </a:bodyPr>
          <a:lstStyle/>
          <a:p>
            <a:pPr marL="0" lvl="0" indent="0">
              <a:lnSpc>
                <a:spcPts val="13015"/>
              </a:lnSpc>
              <a:spcBef>
                <a:spcPct val="0"/>
              </a:spcBef>
            </a:pPr>
            <a:r>
              <a:rPr lang="en-US" sz="9430" spc="924" dirty="0">
                <a:solidFill>
                  <a:srgbClr val="231F20"/>
                </a:solidFill>
                <a:latin typeface="Oswald Bold" panose="00000800000000000000"/>
              </a:rPr>
              <a:t>THANK'S FOR LISTENING</a:t>
            </a:r>
          </a:p>
        </p:txBody>
      </p:sp>
      <p:sp>
        <p:nvSpPr>
          <p:cNvPr id="6" name="Freeform 6"/>
          <p:cNvSpPr/>
          <p:nvPr/>
        </p:nvSpPr>
        <p:spPr>
          <a:xfrm>
            <a:off x="15409623" y="2266970"/>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4628874" y="3180249"/>
            <a:ext cx="2296190" cy="352695"/>
          </a:xfrm>
          <a:prstGeom prst="rect">
            <a:avLst/>
          </a:prstGeom>
        </p:spPr>
        <p:txBody>
          <a:bodyPr lIns="0" tIns="0" rIns="0" bIns="0" rtlCol="0" anchor="t">
            <a:spAutoFit/>
          </a:bodyPr>
          <a:lstStyle/>
          <a:p>
            <a:pPr marL="0" lvl="0" indent="0" algn="ctr">
              <a:lnSpc>
                <a:spcPts val="2945"/>
              </a:lnSpc>
              <a:spcBef>
                <a:spcPct val="0"/>
              </a:spcBef>
            </a:pPr>
            <a:r>
              <a:rPr lang="en-US" sz="2135" spc="209" dirty="0">
                <a:solidFill>
                  <a:srgbClr val="231F20"/>
                </a:solidFill>
                <a:latin typeface="Montserrat Classic Bold" panose="00000800000000000000"/>
              </a:rPr>
              <a:t>LARANA, INC.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87289-50E0-92F1-71B5-A5FAFF6A5710}"/>
              </a:ext>
            </a:extLst>
          </p:cNvPr>
          <p:cNvSpPr txBox="1"/>
          <p:nvPr/>
        </p:nvSpPr>
        <p:spPr>
          <a:xfrm>
            <a:off x="2743200" y="3238500"/>
            <a:ext cx="14020800" cy="2800767"/>
          </a:xfrm>
          <a:prstGeom prst="rect">
            <a:avLst/>
          </a:prstGeom>
          <a:noFill/>
        </p:spPr>
        <p:txBody>
          <a:bodyPr wrap="square" rtlCol="0">
            <a:spAutoFit/>
          </a:bodyPr>
          <a:lstStyle/>
          <a:p>
            <a:r>
              <a:rPr lang="en-US" sz="8800" dirty="0"/>
              <a:t>Positivity of using ESP32 rather than another MCUs</a:t>
            </a:r>
            <a:endParaRPr lang="en-US" sz="8800" dirty="0">
              <a:latin typeface="Oswald" panose="020F0502020204030204" pitchFamily="2" charset="0"/>
            </a:endParaRPr>
          </a:p>
        </p:txBody>
      </p:sp>
      <p:sp>
        <p:nvSpPr>
          <p:cNvPr id="3" name="Freeform 3">
            <a:extLst>
              <a:ext uri="{FF2B5EF4-FFF2-40B4-BE49-F238E27FC236}">
                <a16:creationId xmlns:a16="http://schemas.microsoft.com/office/drawing/2014/main" id="{5149FCF7-B4FB-BAEC-2C1A-E7241D17153A}"/>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2EB4F5B2-8A76-2883-D66C-D3507F84875D}"/>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245C0800-BFE7-7A2E-3DDF-208038E6F0C8}"/>
                  </a:ext>
                </a:extLst>
              </p:cNvPr>
              <p:cNvGraphicFramePr>
                <a:graphicFrameLocks noChangeAspect="1"/>
              </p:cNvGraphicFramePr>
              <p:nvPr>
                <p:extLst>
                  <p:ext uri="{D42A27DB-BD31-4B8C-83A1-F6EECF244321}">
                    <p14:modId xmlns:p14="http://schemas.microsoft.com/office/powerpoint/2010/main" val="3334640987"/>
                  </p:ext>
                </p:extLst>
              </p:nvPr>
            </p:nvGraphicFramePr>
            <p:xfrm rot="10800000">
              <a:off x="6188034" y="6362700"/>
              <a:ext cx="5546766" cy="3044481"/>
            </p:xfrm>
            <a:graphic>
              <a:graphicData uri="http://schemas.microsoft.com/office/drawing/2017/model3d">
                <am3d:model3d r:embed="rId3">
                  <am3d:spPr>
                    <a:xfrm rot="10800000">
                      <a:off x="0" y="0"/>
                      <a:ext cx="5546766" cy="3044481"/>
                    </a:xfrm>
                    <a:prstGeom prst="rect">
                      <a:avLst/>
                    </a:prstGeom>
                  </am3d:spPr>
                  <am3d:camera>
                    <am3d:pos x="0" y="0" z="53914881"/>
                    <am3d:up dx="0" dy="36000000" dz="0"/>
                    <am3d:lookAt x="0" y="0" z="0"/>
                    <am3d:perspective fov="2700000"/>
                  </am3d:camera>
                  <am3d:trans>
                    <am3d:meterPerModelUnit n="19617" d="1000000"/>
                    <am3d:preTrans dx="-20794726" dy="-9922175" dz="420213"/>
                    <am3d:scale>
                      <am3d:sx n="1000000" d="1000000"/>
                      <am3d:sy n="1000000" d="1000000"/>
                      <am3d:sz n="1000000" d="1000000"/>
                    </am3d:scale>
                    <am3d:rot/>
                    <am3d:postTrans dx="0" dy="0" dz="0"/>
                  </am3d:trans>
                  <am3d:raster rName="Office3DRenderer" rVer="16.0.8326">
                    <am3d:blip r:embed="rId4"/>
                  </am3d:raster>
                  <am3d:objViewport viewportSz="66884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245C0800-BFE7-7A2E-3DDF-208038E6F0C8}"/>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6188034" y="6362700"/>
                <a:ext cx="5546766" cy="3044481"/>
              </a:xfrm>
              <a:prstGeom prst="rect">
                <a:avLst/>
              </a:prstGeom>
            </p:spPr>
          </p:pic>
        </mc:Fallback>
      </mc:AlternateContent>
    </p:spTree>
    <p:extLst>
      <p:ext uri="{BB962C8B-B14F-4D97-AF65-F5344CB8AC3E}">
        <p14:creationId xmlns:p14="http://schemas.microsoft.com/office/powerpoint/2010/main" val="971969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87289-50E0-92F1-71B5-A5FAFF6A5710}"/>
              </a:ext>
            </a:extLst>
          </p:cNvPr>
          <p:cNvSpPr txBox="1"/>
          <p:nvPr/>
        </p:nvSpPr>
        <p:spPr>
          <a:xfrm>
            <a:off x="1371600" y="2019300"/>
            <a:ext cx="10363200" cy="5909310"/>
          </a:xfrm>
          <a:prstGeom prst="rect">
            <a:avLst/>
          </a:prstGeom>
          <a:noFill/>
        </p:spPr>
        <p:txBody>
          <a:bodyPr wrap="square" rtlCol="0">
            <a:spAutoFit/>
          </a:bodyPr>
          <a:lstStyle/>
          <a:p>
            <a:pPr marL="685800" indent="-685800">
              <a:buFont typeface="Arial" panose="020B0604020202020204" pitchFamily="34" charset="0"/>
              <a:buChar char="•"/>
            </a:pPr>
            <a:r>
              <a:rPr lang="en-US" sz="5400" dirty="0"/>
              <a:t>ESP32 is one of oldest MCU’s which has board manager at </a:t>
            </a:r>
            <a:r>
              <a:rPr lang="en-US" sz="5400" dirty="0" err="1"/>
              <a:t>arduino</a:t>
            </a:r>
            <a:r>
              <a:rPr lang="en-US" sz="5400" dirty="0"/>
              <a:t> IDE, that would provide us with many resources, libraries and community sup port</a:t>
            </a:r>
            <a:r>
              <a:rPr lang="en-US" sz="5400" dirty="0">
                <a:latin typeface="Oswald" panose="020F0502020204030204" pitchFamily="2" charset="0"/>
              </a:rPr>
              <a:t>MPU9250</a:t>
            </a:r>
          </a:p>
          <a:p>
            <a:endParaRPr lang="en-US" sz="5400" dirty="0">
              <a:latin typeface="Oswald" panose="020F0502020204030204" pitchFamily="2" charset="0"/>
            </a:endParaRPr>
          </a:p>
        </p:txBody>
      </p:sp>
      <p:sp>
        <p:nvSpPr>
          <p:cNvPr id="3" name="Freeform 3">
            <a:extLst>
              <a:ext uri="{FF2B5EF4-FFF2-40B4-BE49-F238E27FC236}">
                <a16:creationId xmlns:a16="http://schemas.microsoft.com/office/drawing/2014/main" id="{08ABC365-830B-DBC4-BAF8-CC67A53B50F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7214908D-708E-11ED-181A-CA070DA08586}"/>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E7C82345-7EEC-863D-CE45-3575920DAEDB}"/>
                  </a:ext>
                </a:extLst>
              </p:cNvPr>
              <p:cNvGraphicFramePr>
                <a:graphicFrameLocks noChangeAspect="1"/>
              </p:cNvGraphicFramePr>
              <p:nvPr>
                <p:extLst>
                  <p:ext uri="{D42A27DB-BD31-4B8C-83A1-F6EECF244321}">
                    <p14:modId xmlns:p14="http://schemas.microsoft.com/office/powerpoint/2010/main" val="3491659228"/>
                  </p:ext>
                </p:extLst>
              </p:nvPr>
            </p:nvGraphicFramePr>
            <p:xfrm rot="2470412">
              <a:off x="12359691" y="8102176"/>
              <a:ext cx="6948417" cy="3813812"/>
            </p:xfrm>
            <a:graphic>
              <a:graphicData uri="http://schemas.microsoft.com/office/drawing/2017/model3d">
                <am3d:model3d r:embed="rId3">
                  <am3d:spPr>
                    <a:xfrm rot="2470412">
                      <a:off x="0" y="0"/>
                      <a:ext cx="6948417" cy="3813812"/>
                    </a:xfrm>
                    <a:prstGeom prst="rect">
                      <a:avLst/>
                    </a:prstGeom>
                  </am3d:spPr>
                  <am3d:camera>
                    <am3d:pos x="0" y="0" z="53914881"/>
                    <am3d:up dx="0" dy="36000000" dz="0"/>
                    <am3d:lookAt x="0" y="0" z="0"/>
                    <am3d:perspective fov="2700000"/>
                  </am3d:camera>
                  <am3d:trans>
                    <am3d:meterPerModelUnit n="19617" d="1000000"/>
                    <am3d:preTrans dx="-20794726" dy="-9922175" dz="420213"/>
                    <am3d:scale>
                      <am3d:sx n="1000000" d="1000000"/>
                      <am3d:sy n="1000000" d="1000000"/>
                      <am3d:sz n="1000000" d="1000000"/>
                    </am3d:scale>
                    <am3d:rot/>
                    <am3d:postTrans dx="0" dy="0" dz="0"/>
                  </am3d:trans>
                  <am3d:raster rName="Office3DRenderer" rVer="16.0.8326">
                    <am3d:blip r:embed="rId4"/>
                  </am3d:raster>
                  <am3d:objViewport viewportSz="83785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E7C82345-7EEC-863D-CE45-3575920DAEDB}"/>
                  </a:ext>
                </a:extLst>
              </p:cNvPr>
              <p:cNvPicPr>
                <a:picLocks noGrp="1" noRot="1" noChangeAspect="1" noMove="1" noResize="1" noEditPoints="1" noAdjustHandles="1" noChangeArrowheads="1" noChangeShapeType="1" noCrop="1"/>
              </p:cNvPicPr>
              <p:nvPr/>
            </p:nvPicPr>
            <p:blipFill>
              <a:blip r:embed="rId4"/>
              <a:stretch>
                <a:fillRect/>
              </a:stretch>
            </p:blipFill>
            <p:spPr>
              <a:xfrm rot="2470412">
                <a:off x="12359691" y="8102176"/>
                <a:ext cx="6948417" cy="3813812"/>
              </a:xfrm>
              <a:prstGeom prst="rect">
                <a:avLst/>
              </a:prstGeom>
            </p:spPr>
          </p:pic>
        </mc:Fallback>
      </mc:AlternateContent>
    </p:spTree>
    <p:extLst>
      <p:ext uri="{BB962C8B-B14F-4D97-AF65-F5344CB8AC3E}">
        <p14:creationId xmlns:p14="http://schemas.microsoft.com/office/powerpoint/2010/main" val="2060923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87289-50E0-92F1-71B5-A5FAFF6A5710}"/>
              </a:ext>
            </a:extLst>
          </p:cNvPr>
          <p:cNvSpPr txBox="1"/>
          <p:nvPr/>
        </p:nvSpPr>
        <p:spPr>
          <a:xfrm>
            <a:off x="457200" y="1409700"/>
            <a:ext cx="15316200" cy="4247317"/>
          </a:xfrm>
          <a:prstGeom prst="rect">
            <a:avLst/>
          </a:prstGeom>
          <a:noFill/>
        </p:spPr>
        <p:txBody>
          <a:bodyPr wrap="square" rtlCol="0">
            <a:spAutoFit/>
          </a:bodyPr>
          <a:lstStyle/>
          <a:p>
            <a:pPr marL="685800" indent="-685800">
              <a:buFont typeface="Arial" panose="020B0604020202020204" pitchFamily="34" charset="0"/>
              <a:buChar char="•"/>
            </a:pPr>
            <a:r>
              <a:rPr lang="en-US" sz="5400" dirty="0"/>
              <a:t>ESP32 is high performance because of it’s multi-core and low cost. So it’s reliable at variety of task especially those which in Real-time and No fear of damaging it while learning of wrong wiring because of its low cost</a:t>
            </a:r>
            <a:endParaRPr lang="en-US" sz="5400" dirty="0">
              <a:latin typeface="Oswald" panose="020F0502020204030204" pitchFamily="2" charset="0"/>
            </a:endParaRPr>
          </a:p>
        </p:txBody>
      </p:sp>
      <p:sp>
        <p:nvSpPr>
          <p:cNvPr id="3" name="Freeform 3">
            <a:extLst>
              <a:ext uri="{FF2B5EF4-FFF2-40B4-BE49-F238E27FC236}">
                <a16:creationId xmlns:a16="http://schemas.microsoft.com/office/drawing/2014/main" id="{8640175B-A854-EB74-B996-88E8EEC379A1}"/>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4300BF59-FF3D-1306-BA25-6E26ADADAC8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F21A543-B7F6-63B1-036C-CB608E28708D}"/>
                  </a:ext>
                </a:extLst>
              </p:cNvPr>
              <p:cNvGraphicFramePr>
                <a:graphicFrameLocks noChangeAspect="1"/>
              </p:cNvGraphicFramePr>
              <p:nvPr>
                <p:extLst>
                  <p:ext uri="{D42A27DB-BD31-4B8C-83A1-F6EECF244321}">
                    <p14:modId xmlns:p14="http://schemas.microsoft.com/office/powerpoint/2010/main" val="67274191"/>
                  </p:ext>
                </p:extLst>
              </p:nvPr>
            </p:nvGraphicFramePr>
            <p:xfrm>
              <a:off x="6298939" y="6246430"/>
              <a:ext cx="6000146" cy="2756220"/>
            </p:xfrm>
            <a:graphic>
              <a:graphicData uri="http://schemas.microsoft.com/office/drawing/2017/model3d">
                <am3d:model3d r:embed="rId3">
                  <am3d:spPr>
                    <a:xfrm>
                      <a:off x="0" y="0"/>
                      <a:ext cx="6000146" cy="2756220"/>
                    </a:xfrm>
                    <a:prstGeom prst="rect">
                      <a:avLst/>
                    </a:prstGeom>
                  </am3d:spPr>
                  <am3d:camera>
                    <am3d:pos x="0" y="0" z="53914881"/>
                    <am3d:up dx="0" dy="36000000" dz="0"/>
                    <am3d:lookAt x="0" y="0" z="0"/>
                    <am3d:perspective fov="2700000"/>
                  </am3d:camera>
                  <am3d:trans>
                    <am3d:meterPerModelUnit n="19617" d="1000000"/>
                    <am3d:preTrans dx="-20794726" dy="-9922175" dz="420213"/>
                    <am3d:scale>
                      <am3d:sx n="1000000" d="1000000"/>
                      <am3d:sy n="1000000" d="1000000"/>
                      <am3d:sz n="1000000" d="1000000"/>
                    </am3d:scale>
                    <am3d:rot ax="-2157412" ay="-15817" az="11470"/>
                    <am3d:postTrans dx="0" dy="0" dz="0"/>
                  </am3d:trans>
                  <am3d:raster rName="Office3DRenderer" rVer="16.0.8326">
                    <am3d:blip r:embed="rId4"/>
                  </am3d:raster>
                  <am3d:objViewport viewportSz="66287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F21A543-B7F6-63B1-036C-CB608E28708D}"/>
                  </a:ext>
                </a:extLst>
              </p:cNvPr>
              <p:cNvPicPr>
                <a:picLocks noGrp="1" noRot="1" noChangeAspect="1" noMove="1" noResize="1" noEditPoints="1" noAdjustHandles="1" noChangeArrowheads="1" noChangeShapeType="1" noCrop="1"/>
              </p:cNvPicPr>
              <p:nvPr/>
            </p:nvPicPr>
            <p:blipFill>
              <a:blip r:embed="rId4"/>
              <a:stretch>
                <a:fillRect/>
              </a:stretch>
            </p:blipFill>
            <p:spPr>
              <a:xfrm>
                <a:off x="6298939" y="6246430"/>
                <a:ext cx="6000146" cy="2756220"/>
              </a:xfrm>
              <a:prstGeom prst="rect">
                <a:avLst/>
              </a:prstGeom>
            </p:spPr>
          </p:pic>
        </mc:Fallback>
      </mc:AlternateContent>
    </p:spTree>
    <p:extLst>
      <p:ext uri="{BB962C8B-B14F-4D97-AF65-F5344CB8AC3E}">
        <p14:creationId xmlns:p14="http://schemas.microsoft.com/office/powerpoint/2010/main" val="1278198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87289-50E0-92F1-71B5-A5FAFF6A5710}"/>
              </a:ext>
            </a:extLst>
          </p:cNvPr>
          <p:cNvSpPr txBox="1"/>
          <p:nvPr/>
        </p:nvSpPr>
        <p:spPr>
          <a:xfrm>
            <a:off x="1219200" y="2324100"/>
            <a:ext cx="14020800" cy="5909310"/>
          </a:xfrm>
          <a:prstGeom prst="rect">
            <a:avLst/>
          </a:prstGeom>
          <a:noFill/>
        </p:spPr>
        <p:txBody>
          <a:bodyPr wrap="square" rtlCol="0">
            <a:spAutoFit/>
          </a:bodyPr>
          <a:lstStyle/>
          <a:p>
            <a:r>
              <a:rPr lang="en-US" sz="5400" b="1" dirty="0">
                <a:latin typeface="Oswald" panose="020F0502020204030204" pitchFamily="2" charset="0"/>
              </a:rPr>
              <a:t>2. MPU9250</a:t>
            </a:r>
          </a:p>
          <a:p>
            <a:pPr marL="1200150" lvl="1" indent="-742950">
              <a:buAutoNum type="arabicPeriod"/>
            </a:pPr>
            <a:r>
              <a:rPr lang="en-US" sz="5400" dirty="0">
                <a:latin typeface="Oswald" panose="020F0502020204030204" pitchFamily="2" charset="0"/>
              </a:rPr>
              <a:t>What is MPU9250?</a:t>
            </a:r>
          </a:p>
          <a:p>
            <a:pPr lvl="1"/>
            <a:r>
              <a:rPr lang="en-US" sz="5400" dirty="0">
                <a:latin typeface="Oswald" panose="020F0502020204030204" pitchFamily="2" charset="0"/>
              </a:rPr>
              <a:t>MPU9250 is a combination of 3 sensors:</a:t>
            </a:r>
          </a:p>
          <a:p>
            <a:pPr marL="1143000" lvl="1" indent="-685800">
              <a:buFont typeface="Arial" panose="020B0604020202020204" pitchFamily="34" charset="0"/>
              <a:buChar char="•"/>
            </a:pPr>
            <a:r>
              <a:rPr lang="en-US" sz="5400" dirty="0">
                <a:latin typeface="Oswald" panose="020F0502020204030204" pitchFamily="2" charset="0"/>
              </a:rPr>
              <a:t>Accelerometer</a:t>
            </a:r>
          </a:p>
          <a:p>
            <a:pPr marL="1143000" lvl="1" indent="-685800">
              <a:buFont typeface="Arial" panose="020B0604020202020204" pitchFamily="34" charset="0"/>
              <a:buChar char="•"/>
            </a:pPr>
            <a:r>
              <a:rPr lang="en-US" sz="5400" dirty="0">
                <a:latin typeface="Oswald" panose="020F0502020204030204" pitchFamily="2" charset="0"/>
              </a:rPr>
              <a:t>Gyroscope</a:t>
            </a:r>
          </a:p>
          <a:p>
            <a:pPr marL="1143000" lvl="1" indent="-685800">
              <a:buFont typeface="Arial" panose="020B0604020202020204" pitchFamily="34" charset="0"/>
              <a:buChar char="•"/>
            </a:pPr>
            <a:r>
              <a:rPr lang="en-US" sz="5400" dirty="0">
                <a:latin typeface="Oswald" panose="020F0502020204030204" pitchFamily="2" charset="0"/>
              </a:rPr>
              <a:t>Magnetometer</a:t>
            </a:r>
          </a:p>
          <a:p>
            <a:pPr marL="1143000" lvl="1" indent="-685800">
              <a:buFont typeface="Arial" panose="020B0604020202020204" pitchFamily="34" charset="0"/>
              <a:buChar char="•"/>
            </a:pPr>
            <a:endParaRPr lang="en-US" sz="5400" dirty="0">
              <a:latin typeface="Oswald" panose="020F0502020204030204" pitchFamily="2" charset="0"/>
            </a:endParaRPr>
          </a:p>
        </p:txBody>
      </p:sp>
      <p:sp>
        <p:nvSpPr>
          <p:cNvPr id="3" name="Freeform 3">
            <a:extLst>
              <a:ext uri="{FF2B5EF4-FFF2-40B4-BE49-F238E27FC236}">
                <a16:creationId xmlns:a16="http://schemas.microsoft.com/office/drawing/2014/main" id="{22157527-3423-BC08-E60C-EDDCF7862310}"/>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p:sp>
        <p:nvSpPr>
          <p:cNvPr id="4" name="Freeform 9">
            <a:extLst>
              <a:ext uri="{FF2B5EF4-FFF2-40B4-BE49-F238E27FC236}">
                <a16:creationId xmlns:a16="http://schemas.microsoft.com/office/drawing/2014/main" id="{EBF31852-67C3-DC33-9367-5A4D454B96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stretch>
              <a:fillRect/>
            </a:stretch>
          </a:blipFill>
        </p:spPr>
        <p:txBody>
          <a:bodyPr/>
          <a:lstStyle/>
          <a:p>
            <a:endParaRPr lang="en-US"/>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6353D110-66B6-6A54-3CCD-72521A30F695}"/>
                  </a:ext>
                </a:extLst>
              </p:cNvPr>
              <p:cNvGraphicFramePr>
                <a:graphicFrameLocks noChangeAspect="1"/>
              </p:cNvGraphicFramePr>
              <p:nvPr>
                <p:extLst>
                  <p:ext uri="{D42A27DB-BD31-4B8C-83A1-F6EECF244321}">
                    <p14:modId xmlns:p14="http://schemas.microsoft.com/office/powerpoint/2010/main" val="1492929416"/>
                  </p:ext>
                </p:extLst>
              </p:nvPr>
            </p:nvGraphicFramePr>
            <p:xfrm rot="16200000">
              <a:off x="8719510" y="6040893"/>
              <a:ext cx="4533901" cy="3009625"/>
            </p:xfrm>
            <a:graphic>
              <a:graphicData uri="http://schemas.microsoft.com/office/drawing/2017/model3d">
                <am3d:model3d r:embed="rId3">
                  <am3d:spPr>
                    <a:xfrm rot="16200000">
                      <a:off x="0" y="0"/>
                      <a:ext cx="4533901" cy="3009625"/>
                    </a:xfrm>
                    <a:prstGeom prst="rect">
                      <a:avLst/>
                    </a:prstGeom>
                  </am3d:spPr>
                  <am3d:camera>
                    <am3d:pos x="0" y="0" z="57604000"/>
                    <am3d:up dx="0" dy="36000000" dz="0"/>
                    <am3d:lookAt x="0" y="0" z="0"/>
                    <am3d:perspective fov="2700000"/>
                  </am3d:camera>
                  <am3d:trans>
                    <am3d:meterPerModelUnit n="49437" d="1000000"/>
                    <am3d:preTrans dx="-6" dy="1" dz="-12458166"/>
                    <am3d:scale>
                      <am3d:sx n="1000000" d="1000000"/>
                      <am3d:sy n="1000000" d="1000000"/>
                      <am3d:sz n="1000000" d="1000000"/>
                    </am3d:scale>
                    <am3d:rot/>
                    <am3d:postTrans dx="0" dy="0" dz="0"/>
                  </am3d:trans>
                  <am3d:raster rName="Office3DRenderer" rVer="16.0.8326">
                    <am3d:blip r:embed="rId4"/>
                  </am3d:raster>
                  <am3d:objViewport viewportSz="58216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6353D110-66B6-6A54-3CCD-72521A30F695}"/>
                  </a:ext>
                </a:extLst>
              </p:cNvPr>
              <p:cNvPicPr>
                <a:picLocks noGrp="1" noRot="1" noChangeAspect="1" noMove="1" noResize="1" noEditPoints="1" noAdjustHandles="1" noChangeArrowheads="1" noChangeShapeType="1" noCrop="1"/>
              </p:cNvPicPr>
              <p:nvPr/>
            </p:nvPicPr>
            <p:blipFill>
              <a:blip r:embed="rId4"/>
              <a:stretch>
                <a:fillRect/>
              </a:stretch>
            </p:blipFill>
            <p:spPr>
              <a:xfrm rot="16200000">
                <a:off x="8719510" y="6040893"/>
                <a:ext cx="4533901" cy="3009625"/>
              </a:xfrm>
              <a:prstGeom prst="rect">
                <a:avLst/>
              </a:prstGeom>
            </p:spPr>
          </p:pic>
        </mc:Fallback>
      </mc:AlternateContent>
    </p:spTree>
    <p:extLst>
      <p:ext uri="{BB962C8B-B14F-4D97-AF65-F5344CB8AC3E}">
        <p14:creationId xmlns:p14="http://schemas.microsoft.com/office/powerpoint/2010/main" val="1170814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7768</TotalTime>
  <Words>1484</Words>
  <Application>Microsoft Office PowerPoint</Application>
  <PresentationFormat>Custom</PresentationFormat>
  <Paragraphs>157</Paragraphs>
  <Slides>58</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Oswald Bold</vt:lpstr>
      <vt:lpstr>Montserrat Classic Bold</vt:lpstr>
      <vt:lpstr>Cambria Math</vt:lpstr>
      <vt:lpstr>Oswald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Abdullah sayed</dc:creator>
  <cp:lastModifiedBy>nathan romany</cp:lastModifiedBy>
  <cp:revision>73</cp:revision>
  <dcterms:created xsi:type="dcterms:W3CDTF">2024-02-21T06:57:01Z</dcterms:created>
  <dcterms:modified xsi:type="dcterms:W3CDTF">2024-07-02T09:06:34Z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1033-11.1.0.11711</vt:lpwstr>
  </property>
</Properties>
</file>